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175"/>
  </p:notesMasterIdLst>
  <p:handoutMasterIdLst>
    <p:handoutMasterId r:id="rId176"/>
  </p:handoutMasterIdLst>
  <p:sldIdLst>
    <p:sldId id="1092" r:id="rId2"/>
    <p:sldId id="853" r:id="rId3"/>
    <p:sldId id="277" r:id="rId4"/>
    <p:sldId id="276" r:id="rId5"/>
    <p:sldId id="1414" r:id="rId6"/>
    <p:sldId id="278" r:id="rId7"/>
    <p:sldId id="279" r:id="rId8"/>
    <p:sldId id="281" r:id="rId9"/>
    <p:sldId id="1402" r:id="rId10"/>
    <p:sldId id="1403" r:id="rId11"/>
    <p:sldId id="531" r:id="rId12"/>
    <p:sldId id="1404" r:id="rId13"/>
    <p:sldId id="1405" r:id="rId14"/>
    <p:sldId id="1415" r:id="rId15"/>
    <p:sldId id="1416" r:id="rId16"/>
    <p:sldId id="1417" r:id="rId17"/>
    <p:sldId id="1562" r:id="rId18"/>
    <p:sldId id="1408" r:id="rId19"/>
    <p:sldId id="1409" r:id="rId20"/>
    <p:sldId id="291" r:id="rId21"/>
    <p:sldId id="1406" r:id="rId22"/>
    <p:sldId id="286" r:id="rId23"/>
    <p:sldId id="325" r:id="rId24"/>
    <p:sldId id="366" r:id="rId25"/>
    <p:sldId id="1429" r:id="rId26"/>
    <p:sldId id="1430" r:id="rId27"/>
    <p:sldId id="1431" r:id="rId28"/>
    <p:sldId id="1432" r:id="rId29"/>
    <p:sldId id="1423" r:id="rId30"/>
    <p:sldId id="1433" r:id="rId31"/>
    <p:sldId id="1434" r:id="rId32"/>
    <p:sldId id="1438" r:id="rId33"/>
    <p:sldId id="1439" r:id="rId34"/>
    <p:sldId id="1457" r:id="rId35"/>
    <p:sldId id="1458" r:id="rId36"/>
    <p:sldId id="1459" r:id="rId37"/>
    <p:sldId id="1460" r:id="rId38"/>
    <p:sldId id="1461" r:id="rId39"/>
    <p:sldId id="1462" r:id="rId40"/>
    <p:sldId id="1463" r:id="rId41"/>
    <p:sldId id="1464" r:id="rId42"/>
    <p:sldId id="1465" r:id="rId43"/>
    <p:sldId id="1466" r:id="rId44"/>
    <p:sldId id="1467" r:id="rId45"/>
    <p:sldId id="1468" r:id="rId46"/>
    <p:sldId id="1469" r:id="rId47"/>
    <p:sldId id="1470" r:id="rId48"/>
    <p:sldId id="1471" r:id="rId49"/>
    <p:sldId id="1472" r:id="rId50"/>
    <p:sldId id="1473" r:id="rId51"/>
    <p:sldId id="1474" r:id="rId52"/>
    <p:sldId id="1475" r:id="rId53"/>
    <p:sldId id="1476" r:id="rId54"/>
    <p:sldId id="1477" r:id="rId55"/>
    <p:sldId id="1478" r:id="rId56"/>
    <p:sldId id="1479" r:id="rId57"/>
    <p:sldId id="1480" r:id="rId58"/>
    <p:sldId id="1481" r:id="rId59"/>
    <p:sldId id="1482" r:id="rId60"/>
    <p:sldId id="1483" r:id="rId61"/>
    <p:sldId id="1484" r:id="rId62"/>
    <p:sldId id="1485" r:id="rId63"/>
    <p:sldId id="1486" r:id="rId64"/>
    <p:sldId id="1487" r:id="rId65"/>
    <p:sldId id="1488" r:id="rId66"/>
    <p:sldId id="1489" r:id="rId67"/>
    <p:sldId id="1490" r:id="rId68"/>
    <p:sldId id="1418" r:id="rId69"/>
    <p:sldId id="1419" r:id="rId70"/>
    <p:sldId id="1491" r:id="rId71"/>
    <p:sldId id="1492" r:id="rId72"/>
    <p:sldId id="1493" r:id="rId73"/>
    <p:sldId id="1494" r:id="rId74"/>
    <p:sldId id="1495" r:id="rId75"/>
    <p:sldId id="1496" r:id="rId76"/>
    <p:sldId id="1497" r:id="rId77"/>
    <p:sldId id="1498" r:id="rId78"/>
    <p:sldId id="1499" r:id="rId79"/>
    <p:sldId id="1500" r:id="rId80"/>
    <p:sldId id="1501" r:id="rId81"/>
    <p:sldId id="1502" r:id="rId82"/>
    <p:sldId id="1503" r:id="rId83"/>
    <p:sldId id="1504" r:id="rId84"/>
    <p:sldId id="1505" r:id="rId85"/>
    <p:sldId id="1506" r:id="rId86"/>
    <p:sldId id="1424" r:id="rId87"/>
    <p:sldId id="1507" r:id="rId88"/>
    <p:sldId id="1425" r:id="rId89"/>
    <p:sldId id="1518" r:id="rId90"/>
    <p:sldId id="258" r:id="rId91"/>
    <p:sldId id="1420" r:id="rId92"/>
    <p:sldId id="1421" r:id="rId93"/>
    <p:sldId id="1422" r:id="rId94"/>
    <p:sldId id="1519" r:id="rId95"/>
    <p:sldId id="1520" r:id="rId96"/>
    <p:sldId id="1521" r:id="rId97"/>
    <p:sldId id="1522" r:id="rId98"/>
    <p:sldId id="1523" r:id="rId99"/>
    <p:sldId id="1524" r:id="rId100"/>
    <p:sldId id="1525" r:id="rId101"/>
    <p:sldId id="1526" r:id="rId102"/>
    <p:sldId id="1527" r:id="rId103"/>
    <p:sldId id="1528" r:id="rId104"/>
    <p:sldId id="1529" r:id="rId105"/>
    <p:sldId id="1530" r:id="rId106"/>
    <p:sldId id="1436" r:id="rId107"/>
    <p:sldId id="1437" r:id="rId108"/>
    <p:sldId id="1531" r:id="rId109"/>
    <p:sldId id="1435" r:id="rId110"/>
    <p:sldId id="1532" r:id="rId111"/>
    <p:sldId id="1533" r:id="rId112"/>
    <p:sldId id="1411" r:id="rId113"/>
    <p:sldId id="1440" r:id="rId114"/>
    <p:sldId id="1441" r:id="rId115"/>
    <p:sldId id="1442" r:id="rId116"/>
    <p:sldId id="1444" r:id="rId117"/>
    <p:sldId id="1445" r:id="rId118"/>
    <p:sldId id="1446" r:id="rId119"/>
    <p:sldId id="1443" r:id="rId120"/>
    <p:sldId id="1412" r:id="rId121"/>
    <p:sldId id="1413" r:id="rId122"/>
    <p:sldId id="1447" r:id="rId123"/>
    <p:sldId id="1448" r:id="rId124"/>
    <p:sldId id="1449" r:id="rId125"/>
    <p:sldId id="1450" r:id="rId126"/>
    <p:sldId id="1451" r:id="rId127"/>
    <p:sldId id="1452" r:id="rId128"/>
    <p:sldId id="1453" r:id="rId129"/>
    <p:sldId id="1454" r:id="rId130"/>
    <p:sldId id="1455" r:id="rId131"/>
    <p:sldId id="1456" r:id="rId132"/>
    <p:sldId id="1426" r:id="rId133"/>
    <p:sldId id="1534" r:id="rId134"/>
    <p:sldId id="1535" r:id="rId135"/>
    <p:sldId id="1536" r:id="rId136"/>
    <p:sldId id="1537" r:id="rId137"/>
    <p:sldId id="1427" r:id="rId138"/>
    <p:sldId id="1538" r:id="rId139"/>
    <p:sldId id="1539" r:id="rId140"/>
    <p:sldId id="1540" r:id="rId141"/>
    <p:sldId id="1541" r:id="rId142"/>
    <p:sldId id="1542" r:id="rId143"/>
    <p:sldId id="1543" r:id="rId144"/>
    <p:sldId id="1544" r:id="rId145"/>
    <p:sldId id="1545" r:id="rId146"/>
    <p:sldId id="1546" r:id="rId147"/>
    <p:sldId id="1547" r:id="rId148"/>
    <p:sldId id="1548" r:id="rId149"/>
    <p:sldId id="1549" r:id="rId150"/>
    <p:sldId id="1550" r:id="rId151"/>
    <p:sldId id="1551" r:id="rId152"/>
    <p:sldId id="1552" r:id="rId153"/>
    <p:sldId id="1553" r:id="rId154"/>
    <p:sldId id="1554" r:id="rId155"/>
    <p:sldId id="1555" r:id="rId156"/>
    <p:sldId id="1428" r:id="rId157"/>
    <p:sldId id="1556" r:id="rId158"/>
    <p:sldId id="1557" r:id="rId159"/>
    <p:sldId id="331" r:id="rId160"/>
    <p:sldId id="1081" r:id="rId161"/>
    <p:sldId id="319" r:id="rId162"/>
    <p:sldId id="336" r:id="rId163"/>
    <p:sldId id="1079" r:id="rId164"/>
    <p:sldId id="1080" r:id="rId165"/>
    <p:sldId id="1407" r:id="rId166"/>
    <p:sldId id="1558" r:id="rId167"/>
    <p:sldId id="1559" r:id="rId168"/>
    <p:sldId id="1560" r:id="rId169"/>
    <p:sldId id="1561" r:id="rId170"/>
    <p:sldId id="1262" r:id="rId171"/>
    <p:sldId id="280" r:id="rId172"/>
    <p:sldId id="1085" r:id="rId173"/>
    <p:sldId id="283" r:id="rId17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p:cViewPr varScale="1">
        <p:scale>
          <a:sx n="70" d="100"/>
          <a:sy n="70" d="100"/>
        </p:scale>
        <p:origin x="1428" y="60"/>
      </p:cViewPr>
      <p:guideLst>
        <p:guide orient="horz" pos="2880"/>
        <p:guide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customXml" Target="../customXml/item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customXml" Target="../customXml/item2.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21093D41-084C-4148-8E2E-BCBC8511CAF3}" type="datetime1">
              <a:rPr lang="en-US" smtClean="0"/>
              <a:t>7/11/2024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F4A5496-D157-4562-9F82-576CFF32A7B8}" type="datetime1">
              <a:rPr lang="en-US" smtClean="0"/>
              <a:t>7/11/2024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
        <p:nvSpPr>
          <p:cNvPr id="5" name="Date Placeholder 4">
            <a:extLst>
              <a:ext uri="{FF2B5EF4-FFF2-40B4-BE49-F238E27FC236}">
                <a16:creationId xmlns:a16="http://schemas.microsoft.com/office/drawing/2014/main" id="{A43B8D3A-5179-450C-BEBF-922FF580FAC1}"/>
              </a:ext>
            </a:extLst>
          </p:cNvPr>
          <p:cNvSpPr>
            <a:spLocks noGrp="1"/>
          </p:cNvSpPr>
          <p:nvPr>
            <p:ph type="dt" idx="1"/>
          </p:nvPr>
        </p:nvSpPr>
        <p:spPr/>
        <p:txBody>
          <a:bodyPr/>
          <a:lstStyle/>
          <a:p>
            <a:fld id="{8B411D40-CAA0-4602-9C47-D1B2D69BDF49}" type="datetime1">
              <a:rPr lang="en-US" smtClean="0"/>
              <a:t>7/11/2024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155EFC2-C9AB-4C75-A75A-A7C490E00F74}" type="datetime1">
              <a:rPr lang="en-US" smtClean="0"/>
              <a:t>7/11/2024</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2</a:t>
            </a:fld>
            <a:endParaRPr lang="en-US"/>
          </a:p>
        </p:txBody>
      </p:sp>
    </p:spTree>
    <p:extLst>
      <p:ext uri="{BB962C8B-B14F-4D97-AF65-F5344CB8AC3E}">
        <p14:creationId xmlns:p14="http://schemas.microsoft.com/office/powerpoint/2010/main" val="184067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5</a:t>
            </a:fld>
            <a:endParaRPr lang="en-IN"/>
          </a:p>
        </p:txBody>
      </p:sp>
    </p:spTree>
    <p:extLst>
      <p:ext uri="{BB962C8B-B14F-4D97-AF65-F5344CB8AC3E}">
        <p14:creationId xmlns:p14="http://schemas.microsoft.com/office/powerpoint/2010/main" val="51480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9C995E7-B663-4751-A7DA-9BF165DBE6FD}" type="datetime1">
              <a:rPr lang="en-US" smtClean="0"/>
              <a:t>7/11/2024</a:t>
            </a:fld>
            <a:endParaRPr lang="en-US" dirty="0"/>
          </a:p>
        </p:txBody>
      </p:sp>
      <p:sp>
        <p:nvSpPr>
          <p:cNvPr id="5" name="Footer Placeholder 4"/>
          <p:cNvSpPr>
            <a:spLocks noGrp="1"/>
          </p:cNvSpPr>
          <p:nvPr>
            <p:ph type="ftr" sz="quarter" idx="11"/>
          </p:nvPr>
        </p:nvSpPr>
        <p:spPr/>
        <p:txBody>
          <a:bodyPr/>
          <a:lstStyle/>
          <a:p>
            <a:r>
              <a:rPr lang="de-DE"/>
              <a:t>SOVERS SINGH BISHT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EEF58C-5E13-4354-9F9C-E5FE8B74DC3C}" type="datetime1">
              <a:rPr lang="en-US" smtClean="0"/>
              <a:t>7/11/2024</a:t>
            </a:fld>
            <a:endParaRPr lang="en-US" dirty="0"/>
          </a:p>
        </p:txBody>
      </p:sp>
      <p:sp>
        <p:nvSpPr>
          <p:cNvPr id="5" name="Footer Placeholder 4"/>
          <p:cNvSpPr>
            <a:spLocks noGrp="1"/>
          </p:cNvSpPr>
          <p:nvPr>
            <p:ph type="ftr" sz="quarter" idx="11"/>
          </p:nvPr>
        </p:nvSpPr>
        <p:spPr/>
        <p:txBody>
          <a:bodyPr/>
          <a:lstStyle/>
          <a:p>
            <a:r>
              <a:rPr lang="de-DE"/>
              <a:t>SOVERS SINGH BISHT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BCFA85-A285-4D35-ADBE-7D86C802524C}" type="datetime1">
              <a:rPr lang="en-US" smtClean="0"/>
              <a:t>7/11/2024</a:t>
            </a:fld>
            <a:endParaRPr lang="en-US" dirty="0"/>
          </a:p>
        </p:txBody>
      </p:sp>
      <p:sp>
        <p:nvSpPr>
          <p:cNvPr id="5" name="Footer Placeholder 4"/>
          <p:cNvSpPr>
            <a:spLocks noGrp="1"/>
          </p:cNvSpPr>
          <p:nvPr>
            <p:ph type="ftr" sz="quarter" idx="11"/>
          </p:nvPr>
        </p:nvSpPr>
        <p:spPr/>
        <p:txBody>
          <a:bodyPr/>
          <a:lstStyle/>
          <a:p>
            <a:r>
              <a:rPr lang="de-DE"/>
              <a:t>SOVERS SINGH BISHT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51CB4-4E9D-4235-BC27-AC8104570CAE}" type="datetime1">
              <a:rPr lang="en-US" smtClean="0"/>
              <a:t>7/11/2024</a:t>
            </a:fld>
            <a:endParaRPr lang="en-US" dirty="0"/>
          </a:p>
        </p:txBody>
      </p:sp>
      <p:sp>
        <p:nvSpPr>
          <p:cNvPr id="5" name="Footer Placeholder 4"/>
          <p:cNvSpPr>
            <a:spLocks noGrp="1"/>
          </p:cNvSpPr>
          <p:nvPr>
            <p:ph type="ftr" sz="quarter" idx="11"/>
          </p:nvPr>
        </p:nvSpPr>
        <p:spPr/>
        <p:txBody>
          <a:bodyPr/>
          <a:lstStyle/>
          <a:p>
            <a:r>
              <a:rPr lang="de-DE"/>
              <a:t>SOVERS SINGH BISHT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9F3EAB-81D8-47EF-B55A-CEE4EE34690D}" type="datetime1">
              <a:rPr lang="en-US" smtClean="0"/>
              <a:t>7/11/2024</a:t>
            </a:fld>
            <a:endParaRPr lang="en-US" dirty="0"/>
          </a:p>
        </p:txBody>
      </p:sp>
      <p:sp>
        <p:nvSpPr>
          <p:cNvPr id="5" name="Footer Placeholder 4"/>
          <p:cNvSpPr>
            <a:spLocks noGrp="1"/>
          </p:cNvSpPr>
          <p:nvPr>
            <p:ph type="ftr" sz="quarter" idx="11"/>
          </p:nvPr>
        </p:nvSpPr>
        <p:spPr/>
        <p:txBody>
          <a:bodyPr/>
          <a:lstStyle/>
          <a:p>
            <a:r>
              <a:rPr lang="de-DE"/>
              <a:t>SOVERS SINGH BISHT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724A7A-54F4-48F1-9EB6-9576866AA787}" type="datetime1">
              <a:rPr lang="en-US" smtClean="0"/>
              <a:t>7/11/2024</a:t>
            </a:fld>
            <a:endParaRPr lang="en-US" dirty="0"/>
          </a:p>
        </p:txBody>
      </p:sp>
      <p:sp>
        <p:nvSpPr>
          <p:cNvPr id="6" name="Footer Placeholder 5"/>
          <p:cNvSpPr>
            <a:spLocks noGrp="1"/>
          </p:cNvSpPr>
          <p:nvPr>
            <p:ph type="ftr" sz="quarter" idx="11"/>
          </p:nvPr>
        </p:nvSpPr>
        <p:spPr/>
        <p:txBody>
          <a:bodyPr/>
          <a:lstStyle/>
          <a:p>
            <a:r>
              <a:rPr lang="de-DE"/>
              <a:t>SOVERS SINGH BISHT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1F6E45-4505-4A85-9437-A25AC43CA9B6}" type="datetime1">
              <a:rPr lang="en-US" smtClean="0"/>
              <a:t>7/11/2024</a:t>
            </a:fld>
            <a:endParaRPr lang="en-US" dirty="0"/>
          </a:p>
        </p:txBody>
      </p:sp>
      <p:sp>
        <p:nvSpPr>
          <p:cNvPr id="8" name="Footer Placeholder 7"/>
          <p:cNvSpPr>
            <a:spLocks noGrp="1"/>
          </p:cNvSpPr>
          <p:nvPr>
            <p:ph type="ftr" sz="quarter" idx="11"/>
          </p:nvPr>
        </p:nvSpPr>
        <p:spPr/>
        <p:txBody>
          <a:bodyPr/>
          <a:lstStyle/>
          <a:p>
            <a:r>
              <a:rPr lang="de-DE"/>
              <a:t>SOVERS SINGH BISHT</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FE1BB5-6298-4B82-97D8-73AE6E04DE1B}" type="datetime1">
              <a:rPr lang="en-US" smtClean="0"/>
              <a:t>7/11/2024</a:t>
            </a:fld>
            <a:endParaRPr lang="en-US" dirty="0"/>
          </a:p>
        </p:txBody>
      </p:sp>
      <p:sp>
        <p:nvSpPr>
          <p:cNvPr id="4" name="Footer Placeholder 3"/>
          <p:cNvSpPr>
            <a:spLocks noGrp="1"/>
          </p:cNvSpPr>
          <p:nvPr>
            <p:ph type="ftr" sz="quarter" idx="11"/>
          </p:nvPr>
        </p:nvSpPr>
        <p:spPr/>
        <p:txBody>
          <a:bodyPr/>
          <a:lstStyle/>
          <a:p>
            <a:r>
              <a:rPr lang="de-DE"/>
              <a:t>SOVERS SINGH BISHT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807F0-9847-4F6C-BC57-6FD890CDE657}" type="datetime1">
              <a:rPr lang="en-US" smtClean="0"/>
              <a:t>7/11/2024</a:t>
            </a:fld>
            <a:endParaRPr lang="en-US" dirty="0"/>
          </a:p>
        </p:txBody>
      </p:sp>
      <p:sp>
        <p:nvSpPr>
          <p:cNvPr id="3" name="Footer Placeholder 2"/>
          <p:cNvSpPr>
            <a:spLocks noGrp="1"/>
          </p:cNvSpPr>
          <p:nvPr>
            <p:ph type="ftr" sz="quarter" idx="11"/>
          </p:nvPr>
        </p:nvSpPr>
        <p:spPr/>
        <p:txBody>
          <a:bodyPr/>
          <a:lstStyle/>
          <a:p>
            <a:r>
              <a:rPr lang="de-DE"/>
              <a:t>SOVERS SINGH BISHT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2E4B84-DC79-41CC-88BB-2E5251D5B0DE}" type="datetime1">
              <a:rPr lang="en-US" smtClean="0"/>
              <a:t>7/11/2024</a:t>
            </a:fld>
            <a:endParaRPr lang="en-US" dirty="0"/>
          </a:p>
        </p:txBody>
      </p:sp>
      <p:sp>
        <p:nvSpPr>
          <p:cNvPr id="6" name="Footer Placeholder 5"/>
          <p:cNvSpPr>
            <a:spLocks noGrp="1"/>
          </p:cNvSpPr>
          <p:nvPr>
            <p:ph type="ftr" sz="quarter" idx="11"/>
          </p:nvPr>
        </p:nvSpPr>
        <p:spPr/>
        <p:txBody>
          <a:bodyPr/>
          <a:lstStyle/>
          <a:p>
            <a:r>
              <a:rPr lang="de-DE"/>
              <a:t>SOVERS SINGH BISHT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DEEAB7-8DFE-442A-A448-621CE07A124F}" type="datetime1">
              <a:rPr lang="en-US" smtClean="0"/>
              <a:t>7/11/2024</a:t>
            </a:fld>
            <a:endParaRPr lang="en-US" dirty="0"/>
          </a:p>
        </p:txBody>
      </p:sp>
      <p:sp>
        <p:nvSpPr>
          <p:cNvPr id="6" name="Footer Placeholder 5"/>
          <p:cNvSpPr>
            <a:spLocks noGrp="1"/>
          </p:cNvSpPr>
          <p:nvPr>
            <p:ph type="ftr" sz="quarter" idx="11"/>
          </p:nvPr>
        </p:nvSpPr>
        <p:spPr/>
        <p:txBody>
          <a:bodyPr/>
          <a:lstStyle/>
          <a:p>
            <a:r>
              <a:rPr lang="de-DE"/>
              <a:t>SOVERS SINGH BISHT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5EC6A-CB17-49F1-95E1-918FFFDF76CE}" type="datetime1">
              <a:rPr lang="en-US" smtClean="0"/>
              <a:t>7/11/2024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SOVERS SINGH BISHT</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emf"/></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5.png"/></Relationships>
</file>

<file path=ppt/slides/_rels/slide1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laxbM4C0Yys" TargetMode="External"/><Relationship Id="rId2" Type="http://schemas.openxmlformats.org/officeDocument/2006/relationships/hyperlink" Target="https://www.youtube.com/watch?v=iz-PtN2aVbI"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youtube.com/watch?v=X0Tuq1qQdKQ"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2.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mitpress.mit.edu/contributors/brian-mac-namee" TargetMode="External"/><Relationship Id="rId2" Type="http://schemas.openxmlformats.org/officeDocument/2006/relationships/hyperlink" Target="https://mitpress.mit.edu/contributors/john-d-kellehe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hyperlink" Target="https://mitpress.mit.edu/contributors/aoife-darcy"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racle.com/in/data-science/what-is-data-scienc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sKrDYxQ9vTU" TargetMode="External"/><Relationship Id="rId13" Type="http://schemas.openxmlformats.org/officeDocument/2006/relationships/hyperlink" Target="https://www.youtube.com/watch?v=0cSFjaXMHpM" TargetMode="External"/><Relationship Id="rId3" Type="http://schemas.openxmlformats.org/officeDocument/2006/relationships/hyperlink" Target="https://www.youtube.com/watch?v=laxbM4C0Yys" TargetMode="External"/><Relationship Id="rId7" Type="http://schemas.openxmlformats.org/officeDocument/2006/relationships/hyperlink" Target="https://www.youtube.com/watch?v=65VOWavG5X4" TargetMode="External"/><Relationship Id="rId12" Type="http://schemas.openxmlformats.org/officeDocument/2006/relationships/hyperlink" Target="https://www.youtube.com/watch?v=e8Yw4alG16Q" TargetMode="External"/><Relationship Id="rId17" Type="http://schemas.openxmlformats.org/officeDocument/2006/relationships/image" Target="../media/image5.png"/><Relationship Id="rId2" Type="http://schemas.openxmlformats.org/officeDocument/2006/relationships/hyperlink" Target="https://www.youtube.com/watch?v=iz-PtN2aVbI" TargetMode="Externa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youtube.com/watch?v=rPBFvvw2OM4" TargetMode="External"/><Relationship Id="rId11" Type="http://schemas.openxmlformats.org/officeDocument/2006/relationships/hyperlink" Target="https://www.youtube.com/watch?v=O6cUkdQeLUQ" TargetMode="External"/><Relationship Id="rId5" Type="http://schemas.openxmlformats.org/officeDocument/2006/relationships/hyperlink" Target="https://www.youtube.com/watch?v=yW-AC4XTchc" TargetMode="External"/><Relationship Id="rId15" Type="http://schemas.openxmlformats.org/officeDocument/2006/relationships/hyperlink" Target="https://www.youtube.com/watch?v=5bHpPQ6_OU4" TargetMode="External"/><Relationship Id="rId10" Type="http://schemas.openxmlformats.org/officeDocument/2006/relationships/hyperlink" Target="https://www.youtube.com/watch?v=3UmyHed0iYE" TargetMode="External"/><Relationship Id="rId4" Type="http://schemas.openxmlformats.org/officeDocument/2006/relationships/hyperlink" Target="https://www.youtube.com/watch?v=X0Tuq1qQdKQ" TargetMode="External"/><Relationship Id="rId9" Type="http://schemas.openxmlformats.org/officeDocument/2006/relationships/hyperlink" Target="https://www.youtube.com/watch?v=zM4VZR0px8E" TargetMode="External"/><Relationship Id="rId14" Type="http://schemas.openxmlformats.org/officeDocument/2006/relationships/hyperlink" Target="https://www.youtube.com/watch?v=-o3AxdVcUtQ"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381000" y="6492875"/>
            <a:ext cx="2133600" cy="365125"/>
          </a:xfrm>
          <a:prstGeom prst="rect">
            <a:avLst/>
          </a:prstGeom>
        </p:spPr>
        <p:txBody>
          <a:bodyPr/>
          <a:lstStyle/>
          <a:p>
            <a:fld id="{4CC904FB-248A-4C07-8DC2-130D06ECA963}" type="datetime1">
              <a:rPr lang="en-US" sz="2000" smtClean="0"/>
              <a:t>7/11/2024</a:t>
            </a:fld>
            <a:endParaRPr lang="en-US" sz="2000"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z="2000" smtClean="0"/>
              <a:pPr/>
              <a:t>1</a:t>
            </a:fld>
            <a:endParaRPr lang="en-US" sz="2000"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486400" y="4059698"/>
            <a:ext cx="3048000" cy="1752600"/>
          </a:xfrm>
          <a:prstGeom prst="rect">
            <a:avLst/>
          </a:prstGeom>
          <a:ln>
            <a:solidFill>
              <a:srgbClr val="FF9C9C"/>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Mr. Sovers Singh Bisht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Assistant Professor</a:t>
            </a:r>
          </a:p>
          <a:p>
            <a:pPr algn="ctr">
              <a:spcBef>
                <a:spcPct val="20000"/>
              </a:spcBef>
              <a:defRPr/>
            </a:pPr>
            <a:r>
              <a:rPr lang="en-US" sz="2000" dirty="0">
                <a:solidFill>
                  <a:schemeClr val="tx1"/>
                </a:solidFill>
              </a:rPr>
              <a:t>DS-DEPT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NIET</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248400" y="2874296"/>
            <a:ext cx="1752600" cy="1240504"/>
          </a:xfrm>
          <a:prstGeom prst="rect">
            <a:avLst/>
          </a:prstGeom>
          <a:noFill/>
        </p:spPr>
      </p:pic>
      <p:sp>
        <p:nvSpPr>
          <p:cNvPr id="12" name="Subtitle 2"/>
          <p:cNvSpPr txBox="1">
            <a:spLocks/>
          </p:cNvSpPr>
          <p:nvPr/>
        </p:nvSpPr>
        <p:spPr>
          <a:xfrm>
            <a:off x="152400" y="3022600"/>
            <a:ext cx="2057400" cy="533400"/>
          </a:xfrm>
          <a:prstGeom prst="rect">
            <a:avLst/>
          </a:prstGeom>
          <a:ln>
            <a:solidFill>
              <a:srgbClr val="FF9C9C"/>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baseline="0" noProof="0" dirty="0">
                <a:ln>
                  <a:noFill/>
                </a:ln>
                <a:solidFill>
                  <a:schemeClr val="tx1"/>
                </a:solidFill>
                <a:effectLst/>
                <a:uLnTx/>
                <a:uFillTx/>
                <a:ea typeface="+mn-ea"/>
                <a:cs typeface="+mn-cs"/>
              </a:rPr>
              <a:t>Unit: 5</a:t>
            </a:r>
            <a:r>
              <a:rPr kumimoji="0" lang="en-US" sz="2000" i="0" u="none" strike="noStrike" kern="1200" cap="none" spc="0" normalizeH="0" noProof="0" dirty="0">
                <a:ln>
                  <a:noFill/>
                </a:ln>
                <a:solidFill>
                  <a:schemeClr val="tx1"/>
                </a:solidFill>
                <a:effectLst/>
                <a:uLnTx/>
                <a:uFillTx/>
                <a:ea typeface="+mn-ea"/>
                <a:cs typeface="+mn-cs"/>
              </a:rPr>
              <a:t> </a:t>
            </a: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4" name="Subtitle 2"/>
          <p:cNvSpPr txBox="1">
            <a:spLocks/>
          </p:cNvSpPr>
          <p:nvPr/>
        </p:nvSpPr>
        <p:spPr>
          <a:xfrm>
            <a:off x="152400" y="3810000"/>
            <a:ext cx="4191000" cy="561115"/>
          </a:xfrm>
          <a:prstGeom prst="rect">
            <a:avLst/>
          </a:prstGeom>
          <a:ln>
            <a:solidFill>
              <a:srgbClr val="FF9C9C"/>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IN" sz="2000" dirty="0"/>
              <a:t>Feature Engineering</a:t>
            </a: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5" name="Subtitle 2"/>
          <p:cNvSpPr txBox="1">
            <a:spLocks/>
          </p:cNvSpPr>
          <p:nvPr/>
        </p:nvSpPr>
        <p:spPr>
          <a:xfrm>
            <a:off x="152400" y="4876800"/>
            <a:ext cx="4191000" cy="1039352"/>
          </a:xfrm>
          <a:prstGeom prst="rect">
            <a:avLst/>
          </a:prstGeom>
          <a:ln>
            <a:solidFill>
              <a:srgbClr val="FF9C9C"/>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noProof="0" dirty="0">
                <a:ln>
                  <a:noFill/>
                </a:ln>
                <a:solidFill>
                  <a:schemeClr val="tx1"/>
                </a:solidFill>
                <a:effectLst/>
                <a:uLnTx/>
                <a:uFillTx/>
                <a:cs typeface="Times New Roman" panose="02020603050405020304" pitchFamily="18" charset="0"/>
              </a:rPr>
              <a:t>B-Tech </a:t>
            </a:r>
            <a:r>
              <a:rPr lang="en-US" sz="2000" dirty="0">
                <a:solidFill>
                  <a:schemeClr val="tx1"/>
                </a:solidFill>
                <a:cs typeface="Times New Roman" panose="02020603050405020304" pitchFamily="18" charset="0"/>
              </a:rPr>
              <a:t>5</a:t>
            </a:r>
            <a:r>
              <a:rPr kumimoji="0" lang="en-US" sz="2000" i="0" u="none" strike="noStrike" kern="1200" cap="none" spc="0" normalizeH="0" baseline="30000" noProof="0" dirty="0">
                <a:ln>
                  <a:noFill/>
                </a:ln>
                <a:solidFill>
                  <a:schemeClr val="tx1"/>
                </a:solidFill>
                <a:effectLst/>
                <a:uLnTx/>
                <a:uFillTx/>
                <a:cs typeface="Times New Roman" panose="02020603050405020304" pitchFamily="18" charset="0"/>
              </a:rPr>
              <a:t>TH</a:t>
            </a:r>
            <a:r>
              <a:rPr kumimoji="0" lang="en-US" sz="2000" i="0" u="none" strike="noStrike" kern="1200" cap="none" spc="0" normalizeH="0" noProof="0" dirty="0">
                <a:ln>
                  <a:noFill/>
                </a:ln>
                <a:solidFill>
                  <a:schemeClr val="tx1"/>
                </a:solidFill>
                <a:effectLst/>
                <a:uLnTx/>
                <a:uFillTx/>
                <a:cs typeface="Times New Roman" panose="02020603050405020304" pitchFamily="18" charset="0"/>
              </a:rPr>
              <a:t> Sem</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noProof="0" dirty="0">
                <a:ln>
                  <a:noFill/>
                </a:ln>
                <a:solidFill>
                  <a:schemeClr val="tx1"/>
                </a:solidFill>
                <a:effectLst/>
                <a:uLnTx/>
                <a:uFillTx/>
                <a:cs typeface="Times New Roman" panose="02020603050405020304" pitchFamily="18" charset="0"/>
              </a:rPr>
              <a:t>ONLINE &amp; Offline  (Sec A, B)</a:t>
            </a:r>
            <a:endParaRPr kumimoji="0" lang="en-US" sz="2000" i="0" u="none" strike="noStrike" kern="1200" cap="none" spc="0" normalizeH="0" baseline="0" noProof="0" dirty="0">
              <a:ln>
                <a:noFill/>
              </a:ln>
              <a:solidFill>
                <a:schemeClr val="tx1"/>
              </a:solidFill>
              <a:effectLst/>
              <a:uLnTx/>
              <a:uFillTx/>
              <a:cs typeface="Times New Roman" panose="02020603050405020304" pitchFamily="18" charset="0"/>
            </a:endParaRPr>
          </a:p>
        </p:txBody>
      </p:sp>
      <p:sp>
        <p:nvSpPr>
          <p:cNvPr id="16" name="Subtitle 2">
            <a:extLst>
              <a:ext uri="{FF2B5EF4-FFF2-40B4-BE49-F238E27FC236}">
                <a16:creationId xmlns:a16="http://schemas.microsoft.com/office/drawing/2014/main" id="{5AE1B1AB-2752-4A98-B826-AB3B920EE317}"/>
              </a:ext>
            </a:extLst>
          </p:cNvPr>
          <p:cNvSpPr>
            <a:spLocks noGrp="1"/>
          </p:cNvSpPr>
          <p:nvPr>
            <p:ph type="subTitle" idx="1"/>
          </p:nvPr>
        </p:nvSpPr>
        <p:spPr>
          <a:xfrm>
            <a:off x="1752600" y="1066800"/>
            <a:ext cx="6400800" cy="1752600"/>
          </a:xfrm>
          <a:ln>
            <a:solidFill>
              <a:srgbClr val="FF9C9C"/>
            </a:solidFill>
          </a:ln>
        </p:spPr>
        <p:style>
          <a:lnRef idx="2">
            <a:schemeClr val="accent5"/>
          </a:lnRef>
          <a:fillRef idx="1">
            <a:schemeClr val="lt1"/>
          </a:fillRef>
          <a:effectRef idx="0">
            <a:schemeClr val="accent5"/>
          </a:effectRef>
          <a:fontRef idx="minor">
            <a:schemeClr val="dk1"/>
          </a:fontRef>
        </p:style>
        <p:txBody>
          <a:bodyPr>
            <a:normAutofit/>
          </a:bodyPr>
          <a:lstStyle/>
          <a:p>
            <a:endParaRPr lang="en-US" sz="2000" dirty="0">
              <a:solidFill>
                <a:schemeClr val="tx1"/>
              </a:solidFill>
            </a:endParaRPr>
          </a:p>
          <a:p>
            <a:r>
              <a:rPr lang="en-IN" b="1" dirty="0">
                <a:solidFill>
                  <a:schemeClr val="tx1"/>
                </a:solidFill>
              </a:rPr>
              <a:t> PREDICTIVE ANALYTICS</a:t>
            </a:r>
            <a:endParaRPr lang="en-US" sz="2500" dirty="0">
              <a:solidFill>
                <a:schemeClr val="tx1"/>
              </a:solidFill>
            </a:endParaRPr>
          </a:p>
        </p:txBody>
      </p:sp>
      <p:sp>
        <p:nvSpPr>
          <p:cNvPr id="17" name="Title 1">
            <a:extLst>
              <a:ext uri="{FF2B5EF4-FFF2-40B4-BE49-F238E27FC236}">
                <a16:creationId xmlns:a16="http://schemas.microsoft.com/office/drawing/2014/main" id="{59ECF214-409A-4537-BFE5-165CEA468A7A}"/>
              </a:ext>
            </a:extLst>
          </p:cNvPr>
          <p:cNvSpPr txBox="1">
            <a:spLocks/>
          </p:cNvSpPr>
          <p:nvPr/>
        </p:nvSpPr>
        <p:spPr>
          <a:xfrm>
            <a:off x="1371600" y="1"/>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000" b="1" dirty="0"/>
              <a:t>Noida Institute of Engineering and Technology, Greater Noida</a:t>
            </a:r>
          </a:p>
        </p:txBody>
      </p:sp>
      <p:sp>
        <p:nvSpPr>
          <p:cNvPr id="2" name="Footer Placeholder 1">
            <a:extLst>
              <a:ext uri="{FF2B5EF4-FFF2-40B4-BE49-F238E27FC236}">
                <a16:creationId xmlns:a16="http://schemas.microsoft.com/office/drawing/2014/main" id="{031654B3-7BCD-4C49-B4DF-049EDA822C35}"/>
              </a:ext>
            </a:extLst>
          </p:cNvPr>
          <p:cNvSpPr>
            <a:spLocks noGrp="1"/>
          </p:cNvSpPr>
          <p:nvPr>
            <p:ph type="ftr" sz="quarter" idx="11"/>
          </p:nvPr>
        </p:nvSpPr>
        <p:spPr/>
        <p:txBody>
          <a:bodyPr/>
          <a:lstStyle/>
          <a:p>
            <a:r>
              <a:rPr lang="de-DE"/>
              <a:t>SOVERS SINGH BISHT</a:t>
            </a:r>
            <a:endParaRPr lang="en-US" dirty="0"/>
          </a:p>
        </p:txBody>
      </p:sp>
      <p:pic>
        <p:nvPicPr>
          <p:cNvPr id="18" name="Picture 17">
            <a:extLst>
              <a:ext uri="{FF2B5EF4-FFF2-40B4-BE49-F238E27FC236}">
                <a16:creationId xmlns:a16="http://schemas.microsoft.com/office/drawing/2014/main" id="{54508AA4-97E7-124A-BE10-1D2BBF081616}"/>
              </a:ext>
            </a:extLst>
          </p:cNvPr>
          <p:cNvPicPr>
            <a:picLocks noChangeAspect="1"/>
          </p:cNvPicPr>
          <p:nvPr/>
        </p:nvPicPr>
        <p:blipFill>
          <a:blip r:embed="rId6"/>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2E85F12-D98B-844D-5104-D55B6B93F4E2}"/>
              </a:ext>
            </a:extLst>
          </p:cNvPr>
          <p:cNvPicPr>
            <a:picLocks noChangeAspect="1"/>
          </p:cNvPicPr>
          <p:nvPr/>
        </p:nvPicPr>
        <p:blipFill rotWithShape="1">
          <a:blip r:embed="rId7"/>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382000" cy="4800600"/>
          </a:xfrm>
        </p:spPr>
        <p:txBody>
          <a:bodyPr>
            <a:noAutofit/>
          </a:bodyPr>
          <a:lstStyle/>
          <a:p>
            <a:pPr marL="0" indent="0" algn="just">
              <a:lnSpc>
                <a:spcPct val="200000"/>
              </a:lnSpc>
              <a:buNone/>
            </a:pPr>
            <a:r>
              <a:rPr lang="en-IN" sz="2400" b="1" kern="1200" dirty="0">
                <a:solidFill>
                  <a:schemeClr val="tx1"/>
                </a:solidFill>
                <a:effectLst/>
                <a:latin typeface="+mj-lt"/>
              </a:rPr>
              <a:t>The objective of this course is -</a:t>
            </a:r>
          </a:p>
          <a:p>
            <a:pPr marL="0" indent="0" algn="just">
              <a:lnSpc>
                <a:spcPct val="200000"/>
              </a:lnSpc>
              <a:buNone/>
            </a:pPr>
            <a:r>
              <a:rPr lang="en-US" sz="2000" dirty="0"/>
              <a:t>To be able to solve complex problems that require discovering hidden patterns in the data and a deep understanding of intricate relationships between a large number of interdependent variables tasked with collecting, analyzing, and interpreting large amounts of data.</a:t>
            </a:r>
          </a:p>
          <a:p>
            <a:pPr marL="0" indent="0" algn="just">
              <a:buNone/>
            </a:pPr>
            <a:endParaRPr lang="en-US" sz="2000" dirty="0"/>
          </a:p>
        </p:txBody>
      </p:sp>
      <p:sp>
        <p:nvSpPr>
          <p:cNvPr id="4" name="Date Placeholder 3"/>
          <p:cNvSpPr>
            <a:spLocks noGrp="1"/>
          </p:cNvSpPr>
          <p:nvPr>
            <p:ph type="dt" sz="half" idx="10"/>
          </p:nvPr>
        </p:nvSpPr>
        <p:spPr/>
        <p:txBody>
          <a:bodyPr/>
          <a:lstStyle/>
          <a:p>
            <a:pPr defTabSz="685800">
              <a:defRPr/>
            </a:pPr>
            <a:fld id="{445C6E39-6F91-46EA-B709-8EF6D6394E6F}"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dirty="0">
                <a:solidFill>
                  <a:prstClr val="black"/>
                </a:solidFill>
                <a:latin typeface="Calibri"/>
              </a:rPr>
              <a:t>Course Objective</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de-DE"/>
              <a:t>SOVERS SINGH BISHT</a:t>
            </a:r>
            <a:endParaRPr lang="en-US" dirty="0"/>
          </a:p>
        </p:txBody>
      </p:sp>
      <p:pic>
        <p:nvPicPr>
          <p:cNvPr id="8" name="Picture 7">
            <a:extLst>
              <a:ext uri="{FF2B5EF4-FFF2-40B4-BE49-F238E27FC236}">
                <a16:creationId xmlns:a16="http://schemas.microsoft.com/office/drawing/2014/main" id="{46DC10CE-C9A2-074B-8A9C-9CECC2DE51F8}"/>
              </a:ext>
            </a:extLst>
          </p:cNvPr>
          <p:cNvPicPr>
            <a:picLocks noChangeAspect="1"/>
          </p:cNvPicPr>
          <p:nvPr/>
        </p:nvPicPr>
        <p:blipFill>
          <a:blip r:embed="rId2"/>
          <a:stretch>
            <a:fillRect/>
          </a:stretch>
        </p:blipFill>
        <p:spPr>
          <a:xfrm>
            <a:off x="0" y="-27448"/>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ECD494B-B461-5465-EF84-5A7EB17F861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4110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C5E575C3-914D-49CD-AFA5-941879C66A7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959642B0-F495-4E1E-A8B5-85B127A2666A}"/>
              </a:ext>
            </a:extLst>
          </p:cNvPr>
          <p:cNvSpPr txBox="1"/>
          <p:nvPr/>
        </p:nvSpPr>
        <p:spPr>
          <a:xfrm>
            <a:off x="304800" y="762000"/>
            <a:ext cx="8610600" cy="2893100"/>
          </a:xfrm>
          <a:prstGeom prst="rect">
            <a:avLst/>
          </a:prstGeom>
          <a:noFill/>
        </p:spPr>
        <p:txBody>
          <a:bodyPr wrap="square">
            <a:spAutoFit/>
          </a:bodyPr>
          <a:lstStyle/>
          <a:p>
            <a:r>
              <a:rPr lang="en-US" sz="2000" b="1" dirty="0"/>
              <a:t>Data Extraction in R</a:t>
            </a:r>
          </a:p>
          <a:p>
            <a:r>
              <a:rPr lang="en-US" dirty="0"/>
              <a:t>After completing the data cleaning step, our data is now in a clean and tidy format that can be used to perform data extraction and data analysis.</a:t>
            </a:r>
          </a:p>
          <a:p>
            <a:endParaRPr lang="en-US" dirty="0"/>
          </a:p>
          <a:p>
            <a:r>
              <a:rPr lang="en-US" dirty="0"/>
              <a:t>First, we will use the base R functions to extract rows and columns from a data frame. While performing data analysis or working on Data Science projects, these commands come in handy to extract information from a dataset.</a:t>
            </a:r>
          </a:p>
          <a:p>
            <a:endParaRPr lang="en-US" dirty="0"/>
          </a:p>
          <a:p>
            <a:r>
              <a:rPr lang="en-US" dirty="0"/>
              <a:t>In this blog, we will use the indexing features in R to perform data extraction on the ‘census’ dataset.</a:t>
            </a:r>
            <a:endParaRPr lang="en-IN" dirty="0"/>
          </a:p>
        </p:txBody>
      </p:sp>
      <p:pic>
        <p:nvPicPr>
          <p:cNvPr id="2" name="Picture 1" descr="A screenshot of a computer&#10;&#10;Description automatically generated">
            <a:extLst>
              <a:ext uri="{FF2B5EF4-FFF2-40B4-BE49-F238E27FC236}">
                <a16:creationId xmlns:a16="http://schemas.microsoft.com/office/drawing/2014/main" id="{6FE5A422-5CAB-BF4A-6FC5-0B06683AA0D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1300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48CB34B-D7AD-4415-9B51-8DE8B2149D7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5F2A23BF-63AD-4D79-AE12-7A35B799007A}"/>
              </a:ext>
            </a:extLst>
          </p:cNvPr>
          <p:cNvPicPr>
            <a:picLocks noChangeAspect="1"/>
          </p:cNvPicPr>
          <p:nvPr/>
        </p:nvPicPr>
        <p:blipFill rotWithShape="1">
          <a:blip r:embed="rId3"/>
          <a:srcRect l="36666" t="12946" r="24167" b="11462"/>
          <a:stretch/>
        </p:blipFill>
        <p:spPr>
          <a:xfrm>
            <a:off x="0" y="813815"/>
            <a:ext cx="9144000" cy="601340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5E1E347-EF99-1BE8-BE70-6CE111E5A9D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0713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5993D85-B6EB-47C7-A4B4-6C25B0BB321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68F3C558-87C4-46C7-98D5-CA5BED909C34}"/>
              </a:ext>
            </a:extLst>
          </p:cNvPr>
          <p:cNvPicPr>
            <a:picLocks noChangeAspect="1"/>
          </p:cNvPicPr>
          <p:nvPr/>
        </p:nvPicPr>
        <p:blipFill rotWithShape="1">
          <a:blip r:embed="rId3"/>
          <a:srcRect l="36667" t="14428" r="24167" b="12945"/>
          <a:stretch/>
        </p:blipFill>
        <p:spPr>
          <a:xfrm>
            <a:off x="36094" y="844593"/>
            <a:ext cx="9107905" cy="58768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6552BD8-2CB5-F09D-82C7-F62249C34D7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13971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BB42F4F-4D94-45A8-B110-FDF5A218DD00}"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1" name="TextBox 10">
            <a:extLst>
              <a:ext uri="{FF2B5EF4-FFF2-40B4-BE49-F238E27FC236}">
                <a16:creationId xmlns:a16="http://schemas.microsoft.com/office/drawing/2014/main" id="{7C003C15-B94A-4E39-A679-9E38772A6DDB}"/>
              </a:ext>
            </a:extLst>
          </p:cNvPr>
          <p:cNvSpPr txBox="1"/>
          <p:nvPr/>
        </p:nvSpPr>
        <p:spPr>
          <a:xfrm>
            <a:off x="128656" y="685800"/>
            <a:ext cx="8886688" cy="6186309"/>
          </a:xfrm>
          <a:prstGeom prst="rect">
            <a:avLst/>
          </a:prstGeom>
          <a:noFill/>
        </p:spPr>
        <p:txBody>
          <a:bodyPr wrap="square">
            <a:spAutoFit/>
          </a:bodyPr>
          <a:lstStyle/>
          <a:p>
            <a:r>
              <a:rPr lang="en-US" b="1" dirty="0"/>
              <a:t>Subset Function</a:t>
            </a:r>
          </a:p>
          <a:p>
            <a:r>
              <a:rPr lang="en-US" dirty="0"/>
              <a:t>We can also use the subset() function from the base R package to select variables and observations.</a:t>
            </a:r>
          </a:p>
          <a:p>
            <a:r>
              <a:rPr lang="en-US" dirty="0"/>
              <a:t>#selecting rows where age is either greater than 50 or less than 20, and only age and education columns. </a:t>
            </a:r>
          </a:p>
          <a:p>
            <a:endParaRPr lang="en-US" dirty="0"/>
          </a:p>
          <a:p>
            <a:r>
              <a:rPr lang="en-US" dirty="0" err="1">
                <a:solidFill>
                  <a:srgbClr val="FF0000"/>
                </a:solidFill>
              </a:rPr>
              <a:t>newdata</a:t>
            </a:r>
            <a:r>
              <a:rPr lang="en-US" dirty="0">
                <a:solidFill>
                  <a:srgbClr val="FF0000"/>
                </a:solidFill>
              </a:rPr>
              <a:t> &lt;- subset(census, age &gt;= 50 | age &lt; 20, select=c(age, education))</a:t>
            </a:r>
          </a:p>
          <a:p>
            <a:endParaRPr lang="en-US" dirty="0">
              <a:solidFill>
                <a:srgbClr val="FF0000"/>
              </a:solidFill>
            </a:endParaRPr>
          </a:p>
          <a:p>
            <a:r>
              <a:rPr lang="en-US" dirty="0"/>
              <a:t> #selecting rows where education is Bachelors and Yearly Income(X) is &gt;50K, and only education and </a:t>
            </a:r>
            <a:r>
              <a:rPr lang="en-US" dirty="0" err="1"/>
              <a:t>capital.gain</a:t>
            </a:r>
            <a:r>
              <a:rPr lang="en-US" dirty="0"/>
              <a:t> column.</a:t>
            </a:r>
          </a:p>
          <a:p>
            <a:r>
              <a:rPr lang="en-US" dirty="0"/>
              <a:t>&gt; </a:t>
            </a:r>
            <a:r>
              <a:rPr lang="en-US" dirty="0" err="1"/>
              <a:t>newdata</a:t>
            </a:r>
            <a:r>
              <a:rPr lang="en-US" dirty="0"/>
              <a:t> &lt;- subset(census, education == "Bachelors" &amp; X == "&gt;50K", select = c(education, </a:t>
            </a:r>
            <a:r>
              <a:rPr lang="en-US" dirty="0" err="1"/>
              <a:t>capital.gain</a:t>
            </a:r>
            <a:r>
              <a:rPr lang="en-US" dirty="0"/>
              <a:t>))</a:t>
            </a:r>
          </a:p>
          <a:p>
            <a:endParaRPr lang="en-US" dirty="0"/>
          </a:p>
          <a:p>
            <a:r>
              <a:rPr lang="en-US" dirty="0"/>
              <a:t>&gt; head(</a:t>
            </a:r>
            <a:r>
              <a:rPr lang="en-US" dirty="0" err="1"/>
              <a:t>newdata</a:t>
            </a:r>
            <a:r>
              <a:rPr lang="en-US" dirty="0"/>
              <a:t>)   </a:t>
            </a:r>
          </a:p>
          <a:p>
            <a:endParaRPr lang="en-US" dirty="0"/>
          </a:p>
          <a:p>
            <a:r>
              <a:rPr lang="en-US" dirty="0"/>
              <a:t>   education    </a:t>
            </a:r>
            <a:r>
              <a:rPr lang="en-US" dirty="0" err="1"/>
              <a:t>capital.gain</a:t>
            </a:r>
            <a:endParaRPr lang="en-US" dirty="0"/>
          </a:p>
          <a:p>
            <a:r>
              <a:rPr lang="en-US" dirty="0"/>
              <a:t>10 Bachelors         5178</a:t>
            </a:r>
          </a:p>
          <a:p>
            <a:r>
              <a:rPr lang="en-US" dirty="0"/>
              <a:t>12 Bachelors            0</a:t>
            </a:r>
          </a:p>
          <a:p>
            <a:r>
              <a:rPr lang="en-US" dirty="0"/>
              <a:t>26 Bachelors            0</a:t>
            </a:r>
          </a:p>
          <a:p>
            <a:r>
              <a:rPr lang="en-US" dirty="0"/>
              <a:t>46 Bachelors            0</a:t>
            </a:r>
          </a:p>
          <a:p>
            <a:r>
              <a:rPr lang="en-US" dirty="0"/>
              <a:t>54 Bachelors            0</a:t>
            </a:r>
          </a:p>
          <a:p>
            <a:r>
              <a:rPr lang="en-US" dirty="0"/>
              <a:t>73 Bachelors            0</a:t>
            </a:r>
            <a:endParaRPr lang="en-IN" dirty="0"/>
          </a:p>
        </p:txBody>
      </p:sp>
      <p:pic>
        <p:nvPicPr>
          <p:cNvPr id="2" name="Picture 1" descr="A screenshot of a computer&#10;&#10;Description automatically generated">
            <a:extLst>
              <a:ext uri="{FF2B5EF4-FFF2-40B4-BE49-F238E27FC236}">
                <a16:creationId xmlns:a16="http://schemas.microsoft.com/office/drawing/2014/main" id="{D08643D1-7A1F-4180-74E9-A925A6ADB16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500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A9BF705-C8CA-4A4B-B453-989CE29A6376}"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DDB2C5DB-B50E-4F91-A2FA-AB20126AFA79}"/>
              </a:ext>
            </a:extLst>
          </p:cNvPr>
          <p:cNvPicPr>
            <a:picLocks noChangeAspect="1"/>
          </p:cNvPicPr>
          <p:nvPr/>
        </p:nvPicPr>
        <p:blipFill rotWithShape="1">
          <a:blip r:embed="rId3"/>
          <a:srcRect l="36666" t="23320" r="24167" b="24803"/>
          <a:stretch/>
        </p:blipFill>
        <p:spPr>
          <a:xfrm>
            <a:off x="128656" y="748661"/>
            <a:ext cx="8886688" cy="597281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8BF44F48-27F1-9579-ADB8-046D65E4242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5971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D918181-875F-4983-B36E-4586A2F24E3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6270644D-A69A-42E2-B961-9030FBA201FB}"/>
              </a:ext>
            </a:extLst>
          </p:cNvPr>
          <p:cNvSpPr txBox="1"/>
          <p:nvPr/>
        </p:nvSpPr>
        <p:spPr>
          <a:xfrm>
            <a:off x="128656" y="838200"/>
            <a:ext cx="8886688" cy="4862870"/>
          </a:xfrm>
          <a:prstGeom prst="rect">
            <a:avLst/>
          </a:prstGeom>
          <a:noFill/>
        </p:spPr>
        <p:txBody>
          <a:bodyPr wrap="square">
            <a:spAutoFit/>
          </a:bodyPr>
          <a:lstStyle/>
          <a:p>
            <a:r>
              <a:rPr lang="en-US" sz="2000" b="1" dirty="0"/>
              <a:t>Data Extraction in R with </a:t>
            </a:r>
            <a:r>
              <a:rPr lang="en-US" sz="2000" b="1" dirty="0" err="1"/>
              <a:t>dplyr</a:t>
            </a:r>
            <a:endParaRPr lang="en-US" sz="2000" b="1" dirty="0"/>
          </a:p>
          <a:p>
            <a:r>
              <a:rPr lang="en-US" dirty="0"/>
              <a:t>The </a:t>
            </a:r>
            <a:r>
              <a:rPr lang="en-US" dirty="0" err="1"/>
              <a:t>dplyr</a:t>
            </a:r>
            <a:r>
              <a:rPr lang="en-US" dirty="0"/>
              <a:t> package contains various functions that are specifically designed for data extraction and data manipulation. These functions are preferred over the base R functions because the former process data at a faster rate and are known as the best for data extraction, exploration, and transformation.</a:t>
            </a:r>
          </a:p>
          <a:p>
            <a:endParaRPr lang="en-US" dirty="0"/>
          </a:p>
          <a:p>
            <a:r>
              <a:rPr lang="en-US" sz="2000" b="1" dirty="0"/>
              <a:t>Some of the important functions for data manipulation in R are as follows:</a:t>
            </a:r>
          </a:p>
          <a:p>
            <a:endParaRPr lang="en-US" dirty="0"/>
          </a:p>
          <a:p>
            <a:r>
              <a:rPr lang="en-US" dirty="0"/>
              <a:t>select(): to select columns (variables)</a:t>
            </a:r>
          </a:p>
          <a:p>
            <a:r>
              <a:rPr lang="en-US" dirty="0"/>
              <a:t>filter(): to filter (subset) rows</a:t>
            </a:r>
          </a:p>
          <a:p>
            <a:r>
              <a:rPr lang="en-US" dirty="0"/>
              <a:t>mutate(): to create new columns</a:t>
            </a:r>
          </a:p>
          <a:p>
            <a:r>
              <a:rPr lang="en-US" dirty="0" err="1"/>
              <a:t>summarise</a:t>
            </a:r>
            <a:r>
              <a:rPr lang="en-US" dirty="0"/>
              <a:t>(): to summarize (or aggregate) data</a:t>
            </a:r>
          </a:p>
          <a:p>
            <a:r>
              <a:rPr lang="en-US" dirty="0" err="1"/>
              <a:t>group_by</a:t>
            </a:r>
            <a:r>
              <a:rPr lang="en-US" dirty="0"/>
              <a:t>(): to group data</a:t>
            </a:r>
          </a:p>
          <a:p>
            <a:r>
              <a:rPr lang="en-US" dirty="0"/>
              <a:t>arrange(): to sort data</a:t>
            </a:r>
          </a:p>
          <a:p>
            <a:r>
              <a:rPr lang="en-US" dirty="0"/>
              <a:t>join(): to join data frames</a:t>
            </a:r>
          </a:p>
          <a:p>
            <a:r>
              <a:rPr lang="en-US" dirty="0"/>
              <a:t>Now, let’s explore some examples of data extraction on the ‘census’ dataset using the </a:t>
            </a:r>
            <a:r>
              <a:rPr lang="en-US" dirty="0" err="1"/>
              <a:t>dplyr</a:t>
            </a:r>
            <a:r>
              <a:rPr lang="en-US" dirty="0"/>
              <a:t> package.</a:t>
            </a:r>
            <a:endParaRPr lang="en-IN" dirty="0"/>
          </a:p>
        </p:txBody>
      </p:sp>
      <p:pic>
        <p:nvPicPr>
          <p:cNvPr id="2" name="Picture 1" descr="A screenshot of a computer&#10;&#10;Description automatically generated">
            <a:extLst>
              <a:ext uri="{FF2B5EF4-FFF2-40B4-BE49-F238E27FC236}">
                <a16:creationId xmlns:a16="http://schemas.microsoft.com/office/drawing/2014/main" id="{E7CD0E2C-0EDC-1CDA-E023-16745B0CEE2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7011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3469907-451D-4CF0-9B27-2C862058F605}"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88A2641C-42B1-4AA7-BFEF-47A4466C6E2A}"/>
              </a:ext>
            </a:extLst>
          </p:cNvPr>
          <p:cNvPicPr>
            <a:picLocks noChangeAspect="1"/>
          </p:cNvPicPr>
          <p:nvPr/>
        </p:nvPicPr>
        <p:blipFill rotWithShape="1">
          <a:blip r:embed="rId3"/>
          <a:srcRect l="36586" t="21295" r="23414" b="12005"/>
          <a:stretch/>
        </p:blipFill>
        <p:spPr>
          <a:xfrm>
            <a:off x="0" y="838200"/>
            <a:ext cx="9067800" cy="588013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C5F3D19-BAE4-EF45-F289-E183CD4CAC0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5018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47F1DB6-8340-42A4-8EE7-0EDDB448CAAC}"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066F66D4-18EC-4FD7-AC22-D0C8B856DC3A}"/>
              </a:ext>
            </a:extLst>
          </p:cNvPr>
          <p:cNvPicPr>
            <a:picLocks noChangeAspect="1"/>
          </p:cNvPicPr>
          <p:nvPr/>
        </p:nvPicPr>
        <p:blipFill rotWithShape="1">
          <a:blip r:embed="rId3"/>
          <a:srcRect l="36667" t="12945" r="24167" b="26284"/>
          <a:stretch/>
        </p:blipFill>
        <p:spPr>
          <a:xfrm>
            <a:off x="132666" y="813815"/>
            <a:ext cx="8882677" cy="601340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B17CFD4-B287-E41E-C80D-3F62B3BD56D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3733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F186CF4-89A8-4EBA-BF7D-F894989F48E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9C477484-75A2-48DE-92D0-D7603661FC3F}"/>
              </a:ext>
            </a:extLst>
          </p:cNvPr>
          <p:cNvPicPr>
            <a:picLocks noChangeAspect="1"/>
          </p:cNvPicPr>
          <p:nvPr/>
        </p:nvPicPr>
        <p:blipFill rotWithShape="1">
          <a:blip r:embed="rId3"/>
          <a:srcRect l="36667" t="18874" r="24167" b="54446"/>
          <a:stretch/>
        </p:blipFill>
        <p:spPr>
          <a:xfrm>
            <a:off x="80530" y="848603"/>
            <a:ext cx="9063470" cy="2479967"/>
          </a:xfrm>
          <a:prstGeom prst="rect">
            <a:avLst/>
          </a:prstGeom>
        </p:spPr>
      </p:pic>
      <p:pic>
        <p:nvPicPr>
          <p:cNvPr id="10" name="Picture 9">
            <a:extLst>
              <a:ext uri="{FF2B5EF4-FFF2-40B4-BE49-F238E27FC236}">
                <a16:creationId xmlns:a16="http://schemas.microsoft.com/office/drawing/2014/main" id="{D197CCBB-752D-40B0-9279-8F3B91B270CC}"/>
              </a:ext>
            </a:extLst>
          </p:cNvPr>
          <p:cNvPicPr>
            <a:picLocks noChangeAspect="1"/>
          </p:cNvPicPr>
          <p:nvPr/>
        </p:nvPicPr>
        <p:blipFill rotWithShape="1">
          <a:blip r:embed="rId3"/>
          <a:srcRect l="36667" t="63340" r="24167" b="17392"/>
          <a:stretch/>
        </p:blipFill>
        <p:spPr>
          <a:xfrm>
            <a:off x="148708" y="3529429"/>
            <a:ext cx="8995291" cy="2826921"/>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E2DB9F4-8D25-BB1C-8510-49E7971E030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62314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012B207-6BF8-4815-96CF-BBE99AA0B2EB}"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26D45886-4F6C-46C6-9E50-6F1734B97BE8}"/>
              </a:ext>
            </a:extLst>
          </p:cNvPr>
          <p:cNvPicPr>
            <a:picLocks noChangeAspect="1"/>
          </p:cNvPicPr>
          <p:nvPr/>
        </p:nvPicPr>
        <p:blipFill rotWithShape="1">
          <a:blip r:embed="rId3"/>
          <a:srcRect l="36667" t="24803" r="24167" b="18873"/>
          <a:stretch/>
        </p:blipFill>
        <p:spPr>
          <a:xfrm>
            <a:off x="128656" y="844593"/>
            <a:ext cx="9015344" cy="58768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B5DD501-DF60-A523-89F3-D80B1366232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115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96" y="136633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C486D7EB-6015-4AC1-8BF7-F4012B932F8A}" type="datetime1">
              <a:rPr lang="en-US" smtClean="0">
                <a:solidFill>
                  <a:schemeClr val="tx1"/>
                </a:solidFill>
              </a:rPr>
              <a:t>7/11/2024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27448"/>
            <a:ext cx="1384300" cy="812800"/>
          </a:xfrm>
          <a:prstGeom prst="rect">
            <a:avLst/>
          </a:prstGeom>
        </p:spPr>
      </p:pic>
      <p:pic>
        <p:nvPicPr>
          <p:cNvPr id="13" name="Picture 12">
            <a:extLst>
              <a:ext uri="{FF2B5EF4-FFF2-40B4-BE49-F238E27FC236}">
                <a16:creationId xmlns:a16="http://schemas.microsoft.com/office/drawing/2014/main" id="{1444D5AD-38DB-29C9-1E67-61EBC4B2D53B}"/>
              </a:ext>
            </a:extLst>
          </p:cNvPr>
          <p:cNvPicPr>
            <a:picLocks noChangeAspect="1"/>
          </p:cNvPicPr>
          <p:nvPr/>
        </p:nvPicPr>
        <p:blipFill rotWithShape="1">
          <a:blip r:embed="rId4"/>
          <a:srcRect l="28333" t="44523" r="13880" b="10985"/>
          <a:stretch/>
        </p:blipFill>
        <p:spPr>
          <a:xfrm>
            <a:off x="0" y="962526"/>
            <a:ext cx="9144000" cy="539382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EA495EA-CE52-5547-F384-64EB4B671E57}"/>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417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0F1460B-E35A-43AD-B638-284DCA9DC535}"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992BCCF4-5FFA-4950-BFC2-29B8C9B08A44}"/>
              </a:ext>
            </a:extLst>
          </p:cNvPr>
          <p:cNvPicPr>
            <a:picLocks noChangeAspect="1"/>
          </p:cNvPicPr>
          <p:nvPr/>
        </p:nvPicPr>
        <p:blipFill rotWithShape="1">
          <a:blip r:embed="rId3"/>
          <a:srcRect l="36666" t="14428" r="24167" b="8497"/>
          <a:stretch/>
        </p:blipFill>
        <p:spPr>
          <a:xfrm>
            <a:off x="128656" y="844593"/>
            <a:ext cx="8862944" cy="58768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CC57BC61-0428-2E06-5EEE-28D607EF861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47475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F2BC74C-3B89-45D0-8E84-D7D15C566B58}"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SOVERS SINGH BISHT</a:t>
            </a:r>
            <a:endParaRPr lang="en-US" dirty="0"/>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 </a:t>
            </a:r>
            <a:r>
              <a:rPr lang="en-US" sz="2000" dirty="0"/>
              <a:t>Data cleaning is the process of transforming dirty data into reliable data that can be analyzed. Data cleansing improves your data quality and overall productivity.</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R  fundamentals for Programming.</a:t>
            </a:r>
            <a:endParaRPr lang="en-IN" sz="2000" dirty="0"/>
          </a:p>
          <a:p>
            <a:pPr marL="0" indent="0" algn="just">
              <a:lnSpc>
                <a:spcPct val="150000"/>
              </a:lnSpc>
              <a:buNone/>
            </a:pPr>
            <a:endParaRPr lang="en-IN" sz="1650" b="1" dirty="0"/>
          </a:p>
        </p:txBody>
      </p:sp>
      <p:pic>
        <p:nvPicPr>
          <p:cNvPr id="7" name="Picture 6" descr="Logo, company name&#10;&#10;Description automatically generated">
            <a:extLst>
              <a:ext uri="{FF2B5EF4-FFF2-40B4-BE49-F238E27FC236}">
                <a16:creationId xmlns:a16="http://schemas.microsoft.com/office/drawing/2014/main" id="{01A07700-5E0C-4D26-9DB8-5A38B1EB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366463" cy="8171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034D547-F1C1-971B-A77A-83DA13E3268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0477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09F75F3-3910-471B-8531-6CDA2631AF4C}"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sp>
        <p:nvSpPr>
          <p:cNvPr id="10" name="TextBox 9">
            <a:extLst>
              <a:ext uri="{FF2B5EF4-FFF2-40B4-BE49-F238E27FC236}">
                <a16:creationId xmlns:a16="http://schemas.microsoft.com/office/drawing/2014/main" id="{2FA772CE-93A9-464A-B1F9-0761F7E66827}"/>
              </a:ext>
            </a:extLst>
          </p:cNvPr>
          <p:cNvSpPr txBox="1"/>
          <p:nvPr/>
        </p:nvSpPr>
        <p:spPr>
          <a:xfrm>
            <a:off x="152400" y="838200"/>
            <a:ext cx="4660230" cy="369332"/>
          </a:xfrm>
          <a:prstGeom prst="rect">
            <a:avLst/>
          </a:prstGeom>
          <a:noFill/>
        </p:spPr>
        <p:txBody>
          <a:bodyPr wrap="square">
            <a:spAutoFit/>
          </a:bodyPr>
          <a:lstStyle/>
          <a:p>
            <a:r>
              <a:rPr lang="en-US" b="1" dirty="0"/>
              <a:t>How to clean the datasets in R?</a:t>
            </a:r>
            <a:endParaRPr lang="en-IN" b="1" dirty="0"/>
          </a:p>
        </p:txBody>
      </p:sp>
      <p:sp>
        <p:nvSpPr>
          <p:cNvPr id="11" name="TextBox 10">
            <a:extLst>
              <a:ext uri="{FF2B5EF4-FFF2-40B4-BE49-F238E27FC236}">
                <a16:creationId xmlns:a16="http://schemas.microsoft.com/office/drawing/2014/main" id="{EA889A90-F1DD-4C74-82A4-A301788222C0}"/>
              </a:ext>
            </a:extLst>
          </p:cNvPr>
          <p:cNvSpPr txBox="1"/>
          <p:nvPr/>
        </p:nvSpPr>
        <p:spPr>
          <a:xfrm>
            <a:off x="128656" y="1295400"/>
            <a:ext cx="8862944" cy="4524315"/>
          </a:xfrm>
          <a:prstGeom prst="rect">
            <a:avLst/>
          </a:prstGeom>
          <a:noFill/>
        </p:spPr>
        <p:txBody>
          <a:bodyPr wrap="square">
            <a:spAutoFit/>
          </a:bodyPr>
          <a:lstStyle/>
          <a:p>
            <a:pPr algn="just"/>
            <a:r>
              <a:rPr lang="en-US" dirty="0"/>
              <a:t>How to clean the datasets in R?, Data cleansing is one of the important steps in data analysis. Multiple packages are available in r to clean the data sets, here we are going to explore the janitor package to examine and clean the data.</a:t>
            </a:r>
          </a:p>
          <a:p>
            <a:pPr algn="just"/>
            <a:endParaRPr lang="en-US" dirty="0"/>
          </a:p>
          <a:p>
            <a:pPr algn="just"/>
            <a:r>
              <a:rPr lang="en-US" dirty="0"/>
              <a:t>Data cleaning is the process of transforming dirty data into reliable data that can be analyzed. Data cleansing improves your data quality and overall productivity.</a:t>
            </a:r>
          </a:p>
          <a:p>
            <a:pPr algn="just"/>
            <a:endParaRPr lang="en-US" dirty="0"/>
          </a:p>
          <a:p>
            <a:pPr algn="just"/>
            <a:r>
              <a:rPr lang="en-US" dirty="0"/>
              <a:t>When you clean your data, all incorrect information is gone and leaving only reliable quality information.</a:t>
            </a:r>
          </a:p>
          <a:p>
            <a:pPr algn="just"/>
            <a:endParaRPr lang="en-US" dirty="0"/>
          </a:p>
          <a:p>
            <a:pPr algn="just"/>
            <a:r>
              <a:rPr lang="en-US" dirty="0"/>
              <a:t>The main functions of the Janitor package are</a:t>
            </a:r>
          </a:p>
          <a:p>
            <a:pPr algn="just"/>
            <a:endParaRPr lang="en-US" dirty="0"/>
          </a:p>
          <a:p>
            <a:pPr algn="just"/>
            <a:r>
              <a:rPr lang="en-US" dirty="0"/>
              <a:t>Format ugly data frame column names</a:t>
            </a:r>
          </a:p>
          <a:p>
            <a:pPr algn="just"/>
            <a:r>
              <a:rPr lang="en-US" dirty="0"/>
              <a:t>Isolate duplicate records in the data frame</a:t>
            </a:r>
          </a:p>
          <a:p>
            <a:pPr algn="just"/>
            <a:r>
              <a:rPr lang="en-US" dirty="0"/>
              <a:t>Provide quick tabulations</a:t>
            </a:r>
          </a:p>
          <a:p>
            <a:pPr algn="just"/>
            <a:r>
              <a:rPr lang="en-US" dirty="0"/>
              <a:t>Format tabulation results</a:t>
            </a:r>
            <a:endParaRPr lang="en-IN" dirty="0"/>
          </a:p>
        </p:txBody>
      </p:sp>
      <p:pic>
        <p:nvPicPr>
          <p:cNvPr id="2" name="Picture 1" descr="A screenshot of a computer&#10;&#10;Description automatically generated">
            <a:extLst>
              <a:ext uri="{FF2B5EF4-FFF2-40B4-BE49-F238E27FC236}">
                <a16:creationId xmlns:a16="http://schemas.microsoft.com/office/drawing/2014/main" id="{CB5B3CB3-0885-14A0-A00E-67B97B8BF49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17666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B8EF2902-92D3-40B6-8BB7-1CE997ABA67B}"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sp>
        <p:nvSpPr>
          <p:cNvPr id="10" name="TextBox 9">
            <a:extLst>
              <a:ext uri="{FF2B5EF4-FFF2-40B4-BE49-F238E27FC236}">
                <a16:creationId xmlns:a16="http://schemas.microsoft.com/office/drawing/2014/main" id="{0940B93C-AFBE-48A8-BAA3-4B09548D91BC}"/>
              </a:ext>
            </a:extLst>
          </p:cNvPr>
          <p:cNvSpPr txBox="1"/>
          <p:nvPr/>
        </p:nvSpPr>
        <p:spPr>
          <a:xfrm>
            <a:off x="128656" y="960164"/>
            <a:ext cx="8558144" cy="3477875"/>
          </a:xfrm>
          <a:prstGeom prst="rect">
            <a:avLst/>
          </a:prstGeom>
          <a:noFill/>
        </p:spPr>
        <p:txBody>
          <a:bodyPr wrap="square">
            <a:spAutoFit/>
          </a:bodyPr>
          <a:lstStyle/>
          <a:p>
            <a:endParaRPr lang="en-US" dirty="0"/>
          </a:p>
          <a:p>
            <a:r>
              <a:rPr lang="en-US" dirty="0"/>
              <a:t>This package follows the principles of the “</a:t>
            </a:r>
            <a:r>
              <a:rPr lang="en-US" dirty="0" err="1"/>
              <a:t>tidyverse</a:t>
            </a:r>
            <a:r>
              <a:rPr lang="en-US" dirty="0"/>
              <a:t>” and in particular works well with the %&gt;% pipe function. janitor package was built with beginning-to-intermediate R users in mind and is optimized for user-friendliness.</a:t>
            </a:r>
          </a:p>
          <a:p>
            <a:endParaRPr lang="en-US" sz="2000" b="1" dirty="0"/>
          </a:p>
          <a:p>
            <a:r>
              <a:rPr lang="en-US" sz="2000" b="1" dirty="0"/>
              <a:t>How to clean the datasets in R?</a:t>
            </a:r>
          </a:p>
          <a:p>
            <a:r>
              <a:rPr lang="en-US" dirty="0"/>
              <a:t>Load library</a:t>
            </a:r>
          </a:p>
          <a:p>
            <a:r>
              <a:rPr lang="en-US" dirty="0"/>
              <a:t>#install.packages("janitor")</a:t>
            </a:r>
          </a:p>
          <a:p>
            <a:r>
              <a:rPr lang="en-US" dirty="0"/>
              <a:t>library(janitor)</a:t>
            </a:r>
          </a:p>
          <a:p>
            <a:r>
              <a:rPr lang="en-US" dirty="0"/>
              <a:t>library(</a:t>
            </a:r>
            <a:r>
              <a:rPr lang="en-US" dirty="0" err="1"/>
              <a:t>dplyr</a:t>
            </a:r>
            <a:r>
              <a:rPr lang="en-US" dirty="0"/>
              <a:t>)</a:t>
            </a:r>
          </a:p>
          <a:p>
            <a:r>
              <a:rPr lang="en-US" dirty="0"/>
              <a:t>Getting data</a:t>
            </a:r>
          </a:p>
          <a:p>
            <a:r>
              <a:rPr lang="en-US" dirty="0"/>
              <a:t>data&lt;-read.csv("D:/RStudio/Website/FinData.csv",1)</a:t>
            </a:r>
            <a:endParaRPr lang="en-IN" dirty="0"/>
          </a:p>
        </p:txBody>
      </p:sp>
      <p:pic>
        <p:nvPicPr>
          <p:cNvPr id="2" name="Picture 1" descr="A screenshot of a computer&#10;&#10;Description automatically generated">
            <a:extLst>
              <a:ext uri="{FF2B5EF4-FFF2-40B4-BE49-F238E27FC236}">
                <a16:creationId xmlns:a16="http://schemas.microsoft.com/office/drawing/2014/main" id="{C9F9AEEE-0E53-5461-04B5-B5E41495EA1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5050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8CE5398-F057-48D7-AC99-C706A9274AC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pic>
        <p:nvPicPr>
          <p:cNvPr id="3" name="Picture 2">
            <a:extLst>
              <a:ext uri="{FF2B5EF4-FFF2-40B4-BE49-F238E27FC236}">
                <a16:creationId xmlns:a16="http://schemas.microsoft.com/office/drawing/2014/main" id="{68940731-202E-43D7-B7C0-86899D1FC765}"/>
              </a:ext>
            </a:extLst>
          </p:cNvPr>
          <p:cNvPicPr>
            <a:picLocks noChangeAspect="1"/>
          </p:cNvPicPr>
          <p:nvPr/>
        </p:nvPicPr>
        <p:blipFill rotWithShape="1">
          <a:blip r:embed="rId3"/>
          <a:srcRect l="14165" t="18875" r="40001" b="14492"/>
          <a:stretch/>
        </p:blipFill>
        <p:spPr>
          <a:xfrm>
            <a:off x="60158" y="844593"/>
            <a:ext cx="8931442" cy="598262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01202A6F-B243-6478-71AC-E22BDA9D3CA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56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F6E09308-EDF9-4B43-AE91-A0A4DD617CF1}"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pic>
        <p:nvPicPr>
          <p:cNvPr id="10" name="Picture 9">
            <a:extLst>
              <a:ext uri="{FF2B5EF4-FFF2-40B4-BE49-F238E27FC236}">
                <a16:creationId xmlns:a16="http://schemas.microsoft.com/office/drawing/2014/main" id="{1A8C4E7E-6611-4F4A-ACC4-96FE46A0A4CC}"/>
              </a:ext>
            </a:extLst>
          </p:cNvPr>
          <p:cNvPicPr>
            <a:picLocks noChangeAspect="1"/>
          </p:cNvPicPr>
          <p:nvPr/>
        </p:nvPicPr>
        <p:blipFill rotWithShape="1">
          <a:blip r:embed="rId3"/>
          <a:srcRect l="15000" t="20356" r="39167" b="8499"/>
          <a:stretch/>
        </p:blipFill>
        <p:spPr>
          <a:xfrm>
            <a:off x="128656" y="844594"/>
            <a:ext cx="9015344" cy="58768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3318EF35-376F-D516-2819-D98632CE925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7872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81F767A-F4D8-4252-B09A-5B37F620977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pic>
        <p:nvPicPr>
          <p:cNvPr id="4" name="Picture 3">
            <a:extLst>
              <a:ext uri="{FF2B5EF4-FFF2-40B4-BE49-F238E27FC236}">
                <a16:creationId xmlns:a16="http://schemas.microsoft.com/office/drawing/2014/main" id="{AE267506-74A6-47D6-9FEC-210CDCA241E6}"/>
              </a:ext>
            </a:extLst>
          </p:cNvPr>
          <p:cNvPicPr>
            <a:picLocks noChangeAspect="1"/>
          </p:cNvPicPr>
          <p:nvPr/>
        </p:nvPicPr>
        <p:blipFill rotWithShape="1">
          <a:blip r:embed="rId3"/>
          <a:srcRect l="16016" t="26286" r="40833" b="14427"/>
          <a:stretch/>
        </p:blipFill>
        <p:spPr>
          <a:xfrm>
            <a:off x="0" y="990600"/>
            <a:ext cx="9144000" cy="5867400"/>
          </a:xfrm>
          <a:prstGeom prst="rect">
            <a:avLst/>
          </a:prstGeom>
        </p:spPr>
      </p:pic>
      <p:sp>
        <p:nvSpPr>
          <p:cNvPr id="12" name="TextBox 11">
            <a:extLst>
              <a:ext uri="{FF2B5EF4-FFF2-40B4-BE49-F238E27FC236}">
                <a16:creationId xmlns:a16="http://schemas.microsoft.com/office/drawing/2014/main" id="{EAB2D1D9-04BD-48DD-9A87-2DE955F5474F}"/>
              </a:ext>
            </a:extLst>
          </p:cNvPr>
          <p:cNvSpPr txBox="1"/>
          <p:nvPr/>
        </p:nvSpPr>
        <p:spPr>
          <a:xfrm>
            <a:off x="8313822" y="3288268"/>
            <a:ext cx="4716378" cy="369332"/>
          </a:xfrm>
          <a:prstGeom prst="rect">
            <a:avLst/>
          </a:prstGeom>
          <a:noFill/>
        </p:spPr>
        <p:txBody>
          <a:bodyPr wrap="square">
            <a:spAutoFit/>
          </a:bodyPr>
          <a:lstStyle/>
          <a:p>
            <a:r>
              <a:rPr lang="en-IN" dirty="0"/>
              <a:t>,"col"))</a:t>
            </a:r>
          </a:p>
        </p:txBody>
      </p:sp>
      <p:pic>
        <p:nvPicPr>
          <p:cNvPr id="2" name="Picture 1" descr="A screenshot of a computer&#10;&#10;Description automatically generated">
            <a:extLst>
              <a:ext uri="{FF2B5EF4-FFF2-40B4-BE49-F238E27FC236}">
                <a16:creationId xmlns:a16="http://schemas.microsoft.com/office/drawing/2014/main" id="{D46C0DDB-2C92-463A-E813-FAAAD400446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8422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6938CD2B-5E51-45E6-BFE8-2ED3567BFB46}"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pic>
        <p:nvPicPr>
          <p:cNvPr id="3" name="Picture 2">
            <a:extLst>
              <a:ext uri="{FF2B5EF4-FFF2-40B4-BE49-F238E27FC236}">
                <a16:creationId xmlns:a16="http://schemas.microsoft.com/office/drawing/2014/main" id="{DEE2C78A-4B00-43E9-A408-E4388532230B}"/>
              </a:ext>
            </a:extLst>
          </p:cNvPr>
          <p:cNvPicPr>
            <a:picLocks noChangeAspect="1"/>
          </p:cNvPicPr>
          <p:nvPr/>
        </p:nvPicPr>
        <p:blipFill rotWithShape="1">
          <a:blip r:embed="rId3"/>
          <a:srcRect l="15000" t="18875" r="43333" b="5533"/>
          <a:stretch/>
        </p:blipFill>
        <p:spPr>
          <a:xfrm>
            <a:off x="0" y="801783"/>
            <a:ext cx="9015344" cy="591969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042F15B-E462-5285-D6E5-5FB92BCEBE1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6976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12FA5205-7BDB-4DBB-8C5D-64FC8C7FF422}"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H</a:t>
            </a:r>
            <a:r>
              <a:rPr lang="en-US" sz="2400" b="1" kern="1200" dirty="0">
                <a:solidFill>
                  <a:schemeClr val="tx1"/>
                </a:solidFill>
                <a:effectLst/>
              </a:rPr>
              <a:t>andling missing data, data cleaning, removing Redundant variables, variable Selection </a:t>
            </a:r>
          </a:p>
        </p:txBody>
      </p:sp>
      <p:pic>
        <p:nvPicPr>
          <p:cNvPr id="3" name="Picture 2">
            <a:extLst>
              <a:ext uri="{FF2B5EF4-FFF2-40B4-BE49-F238E27FC236}">
                <a16:creationId xmlns:a16="http://schemas.microsoft.com/office/drawing/2014/main" id="{97C04B09-055B-4BDC-923B-C3361C5C74B3}"/>
              </a:ext>
            </a:extLst>
          </p:cNvPr>
          <p:cNvPicPr>
            <a:picLocks noChangeAspect="1"/>
          </p:cNvPicPr>
          <p:nvPr/>
        </p:nvPicPr>
        <p:blipFill rotWithShape="1">
          <a:blip r:embed="rId3"/>
          <a:srcRect l="15000" t="12946" r="40000" b="7017"/>
          <a:stretch/>
        </p:blipFill>
        <p:spPr>
          <a:xfrm>
            <a:off x="140688" y="844593"/>
            <a:ext cx="8774712" cy="58768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74A27FB-29C7-6CE9-A205-EEAC2044A95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439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FE8D12BF-9F83-4711-9FA9-5EB6FF9B27E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119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466D2987-6C9B-4C1F-B20A-14E428B6F2E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b="1" dirty="0"/>
              <a:t>H</a:t>
            </a:r>
            <a:r>
              <a:rPr lang="en-US" b="1" kern="1200" dirty="0">
                <a:solidFill>
                  <a:schemeClr val="tx1"/>
                </a:solidFill>
                <a:effectLst/>
              </a:rPr>
              <a:t>andling missing data, data cleaning, removing Redundant variables, variable Selection </a:t>
            </a:r>
          </a:p>
        </p:txBody>
      </p:sp>
      <p:pic>
        <p:nvPicPr>
          <p:cNvPr id="3" name="Picture 2">
            <a:extLst>
              <a:ext uri="{FF2B5EF4-FFF2-40B4-BE49-F238E27FC236}">
                <a16:creationId xmlns:a16="http://schemas.microsoft.com/office/drawing/2014/main" id="{44580218-885E-47EE-A6C8-024D9F6F514C}"/>
              </a:ext>
            </a:extLst>
          </p:cNvPr>
          <p:cNvPicPr>
            <a:picLocks noChangeAspect="1"/>
          </p:cNvPicPr>
          <p:nvPr/>
        </p:nvPicPr>
        <p:blipFill rotWithShape="1">
          <a:blip r:embed="rId3"/>
          <a:srcRect l="15000" t="15910" r="39167" b="55928"/>
          <a:stretch/>
        </p:blipFill>
        <p:spPr>
          <a:xfrm>
            <a:off x="128656" y="1285365"/>
            <a:ext cx="8710544" cy="3591435"/>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C980775-3FAD-CD44-2427-E939C0FCCB43}"/>
              </a:ext>
            </a:extLst>
          </p:cNvPr>
          <p:cNvPicPr>
            <a:picLocks noChangeAspect="1"/>
          </p:cNvPicPr>
          <p:nvPr/>
        </p:nvPicPr>
        <p:blipFill rotWithShape="1">
          <a:blip r:embed="rId4"/>
          <a:srcRect l="26091" t="36058" r="24385" b="26405"/>
          <a:stretch/>
        </p:blipFill>
        <p:spPr bwMode="auto">
          <a:xfrm>
            <a:off x="0" y="7233"/>
            <a:ext cx="1464534"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113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12</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Program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A1C3954D-9535-45E3-9060-0D3A4782D0B3}" type="datetime1">
              <a:rPr lang="en-US" smtClean="0">
                <a:solidFill>
                  <a:schemeClr val="tx1"/>
                </a:solidFill>
              </a:rPr>
              <a:t>7/11/2024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dirty="0"/>
          </a:p>
        </p:txBody>
      </p:sp>
      <p:sp>
        <p:nvSpPr>
          <p:cNvPr id="12" name="TextBox 11">
            <a:extLst>
              <a:ext uri="{FF2B5EF4-FFF2-40B4-BE49-F238E27FC236}">
                <a16:creationId xmlns:a16="http://schemas.microsoft.com/office/drawing/2014/main" id="{5406A62A-D4AF-D04B-8445-69F55CAAD422}"/>
              </a:ext>
            </a:extLst>
          </p:cNvPr>
          <p:cNvSpPr txBox="1"/>
          <p:nvPr/>
        </p:nvSpPr>
        <p:spPr>
          <a:xfrm>
            <a:off x="614140" y="1089040"/>
            <a:ext cx="8140839" cy="4955203"/>
          </a:xfrm>
          <a:prstGeom prst="rect">
            <a:avLst/>
          </a:prstGeom>
          <a:noFill/>
        </p:spPr>
        <p:txBody>
          <a:bodyPr wrap="square">
            <a:spAutoFit/>
          </a:bodyPr>
          <a:lstStyle/>
          <a:p>
            <a:pPr marL="0" indent="0">
              <a:buNone/>
            </a:pPr>
            <a:r>
              <a:rPr lang="en-US" sz="2800" b="1" dirty="0">
                <a:latin typeface="+mj-lt"/>
                <a:cs typeface="Times New Roman" panose="02020603050405020304" pitchFamily="18" charset="0"/>
              </a:rPr>
              <a:t>Engineering Graduates will be able to Understand:</a:t>
            </a:r>
          </a:p>
          <a:p>
            <a:pPr marL="0" indent="0">
              <a:buNone/>
            </a:pPr>
            <a:r>
              <a:rPr lang="en-US" sz="2400" dirty="0">
                <a:latin typeface="+mj-lt"/>
                <a:cs typeface="Times New Roman" panose="02020603050405020304" pitchFamily="18" charset="0"/>
              </a:rPr>
              <a:t>1. Engineering knowledge</a:t>
            </a:r>
          </a:p>
          <a:p>
            <a:pPr marL="0" indent="0">
              <a:buNone/>
            </a:pPr>
            <a:r>
              <a:rPr lang="en-US" sz="2400" dirty="0">
                <a:latin typeface="+mj-lt"/>
                <a:cs typeface="Times New Roman" panose="02020603050405020304" pitchFamily="18" charset="0"/>
              </a:rPr>
              <a:t>2. Problem analysis</a:t>
            </a:r>
          </a:p>
          <a:p>
            <a:pPr marL="0" indent="0">
              <a:buNone/>
            </a:pPr>
            <a:r>
              <a:rPr lang="en-US" sz="2400" dirty="0">
                <a:latin typeface="+mj-lt"/>
                <a:cs typeface="Times New Roman" panose="02020603050405020304" pitchFamily="18" charset="0"/>
              </a:rPr>
              <a:t>3. Design/development of solutions</a:t>
            </a:r>
          </a:p>
          <a:p>
            <a:pPr marL="0" indent="0">
              <a:buNone/>
            </a:pPr>
            <a:r>
              <a:rPr lang="en-US" sz="2400" dirty="0">
                <a:latin typeface="+mj-lt"/>
                <a:cs typeface="Times New Roman" panose="02020603050405020304" pitchFamily="18" charset="0"/>
              </a:rPr>
              <a:t>4. Conduct investigations of complex </a:t>
            </a:r>
          </a:p>
          <a:p>
            <a:pPr marL="0" indent="0">
              <a:buNone/>
            </a:pPr>
            <a:r>
              <a:rPr lang="en-US" sz="2400" dirty="0">
                <a:latin typeface="+mj-lt"/>
                <a:cs typeface="Times New Roman" panose="02020603050405020304" pitchFamily="18" charset="0"/>
              </a:rPr>
              <a:t>5. Modern tool usage </a:t>
            </a:r>
          </a:p>
          <a:p>
            <a:pPr marL="0" indent="0">
              <a:buNone/>
            </a:pPr>
            <a:r>
              <a:rPr lang="en-US" sz="2400" dirty="0">
                <a:latin typeface="+mj-lt"/>
                <a:cs typeface="Times New Roman" panose="02020603050405020304" pitchFamily="18" charset="0"/>
              </a:rPr>
              <a:t>6. The engineer and society </a:t>
            </a:r>
          </a:p>
          <a:p>
            <a:pPr marL="0" indent="0">
              <a:buNone/>
            </a:pPr>
            <a:r>
              <a:rPr lang="en-US" sz="2400" dirty="0">
                <a:latin typeface="+mj-lt"/>
                <a:cs typeface="Times New Roman" panose="02020603050405020304" pitchFamily="18" charset="0"/>
              </a:rPr>
              <a:t>7. Environment and sustainability </a:t>
            </a:r>
          </a:p>
          <a:p>
            <a:pPr marL="0" indent="0">
              <a:buNone/>
            </a:pPr>
            <a:r>
              <a:rPr lang="en-US" sz="2400" dirty="0">
                <a:latin typeface="+mj-lt"/>
                <a:cs typeface="Times New Roman" panose="02020603050405020304" pitchFamily="18" charset="0"/>
              </a:rPr>
              <a:t>8. Ethics</a:t>
            </a:r>
          </a:p>
          <a:p>
            <a:pPr marL="0" indent="0">
              <a:buNone/>
            </a:pPr>
            <a:r>
              <a:rPr lang="en-US" sz="2400" dirty="0">
                <a:latin typeface="+mj-lt"/>
                <a:cs typeface="Times New Roman" panose="02020603050405020304" pitchFamily="18" charset="0"/>
              </a:rPr>
              <a:t> 9. Individual and team work</a:t>
            </a:r>
          </a:p>
          <a:p>
            <a:pPr marL="0" indent="0">
              <a:buNone/>
            </a:pPr>
            <a:r>
              <a:rPr lang="en-US" sz="2400" dirty="0">
                <a:latin typeface="+mj-lt"/>
                <a:cs typeface="Times New Roman" panose="02020603050405020304" pitchFamily="18" charset="0"/>
              </a:rPr>
              <a:t>10. Communication</a:t>
            </a:r>
          </a:p>
          <a:p>
            <a:pPr marL="0" indent="0">
              <a:buNone/>
            </a:pPr>
            <a:r>
              <a:rPr lang="en-US" sz="2400" dirty="0">
                <a:latin typeface="+mj-lt"/>
                <a:cs typeface="Times New Roman" panose="02020603050405020304" pitchFamily="18" charset="0"/>
              </a:rPr>
              <a:t>11. Project management and finance</a:t>
            </a:r>
          </a:p>
          <a:p>
            <a:pPr marL="0" indent="0">
              <a:buNone/>
            </a:pPr>
            <a:r>
              <a:rPr lang="en-US" sz="2400" dirty="0">
                <a:latin typeface="+mj-lt"/>
                <a:cs typeface="Times New Roman" panose="02020603050405020304" pitchFamily="18" charset="0"/>
              </a:rPr>
              <a:t>12. Life-long learning</a:t>
            </a:r>
            <a:endParaRPr lang="en-US" sz="2400" dirty="0">
              <a:latin typeface="+mj-lt"/>
            </a:endParaRPr>
          </a:p>
        </p:txBody>
      </p:sp>
      <p:pic>
        <p:nvPicPr>
          <p:cNvPr id="9" name="Picture 8">
            <a:extLst>
              <a:ext uri="{FF2B5EF4-FFF2-40B4-BE49-F238E27FC236}">
                <a16:creationId xmlns:a16="http://schemas.microsoft.com/office/drawing/2014/main" id="{61B3EE6B-8E6B-474D-8614-0D1D714871FF}"/>
              </a:ext>
            </a:extLst>
          </p:cNvPr>
          <p:cNvPicPr>
            <a:picLocks noChangeAspect="1"/>
          </p:cNvPicPr>
          <p:nvPr/>
        </p:nvPicPr>
        <p:blipFill>
          <a:blip r:embed="rId3"/>
          <a:stretch>
            <a:fillRect/>
          </a:stretch>
        </p:blipFill>
        <p:spPr>
          <a:xfrm>
            <a:off x="-19722" y="7620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1088B8E-F653-D154-B1C6-5A23AFE6EB3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13541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37867B2-7801-4133-834D-69412D78EBE7}"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120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SOVERS SINGH BISHT</a:t>
            </a:r>
            <a:endParaRPr lang="en-US" dirty="0"/>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 outliers as </a:t>
            </a:r>
            <a:r>
              <a:rPr lang="en-US" sz="2000" dirty="0"/>
              <a:t>there are no specific R functions to remove outliers . You will first have to find out what observations are outliers and then remove them , i.e. finding the first and third quartile (the hinges) and the interquartile range to define numerically the inner fences.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Programming </a:t>
            </a:r>
            <a:r>
              <a:rPr lang="en-US" sz="2000" dirty="0" err="1"/>
              <a:t>fundamentala</a:t>
            </a:r>
            <a:r>
              <a:rPr lang="en-US" sz="2000" dirty="0"/>
              <a:t>.</a:t>
            </a:r>
            <a:endParaRPr lang="en-IN" sz="2000" dirty="0"/>
          </a:p>
          <a:p>
            <a:pPr marL="0" indent="0" algn="just">
              <a:lnSpc>
                <a:spcPct val="150000"/>
              </a:lnSpc>
              <a:buNone/>
            </a:pPr>
            <a:endParaRPr lang="en-IN" sz="1650" b="1" dirty="0"/>
          </a:p>
        </p:txBody>
      </p:sp>
      <p:pic>
        <p:nvPicPr>
          <p:cNvPr id="7" name="Picture 6" descr="Logo, company name&#10;&#10;Description automatically generated">
            <a:extLst>
              <a:ext uri="{FF2B5EF4-FFF2-40B4-BE49-F238E27FC236}">
                <a16:creationId xmlns:a16="http://schemas.microsoft.com/office/drawing/2014/main" id="{1FC1A1DD-E75F-4819-BDE3-DC6D77914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366463" cy="8171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387CB86-0A2F-359F-5B91-8AEE26097A2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7836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16674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313228B-553E-4CCC-B65A-F6CD79D11B3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464534" y="0"/>
            <a:ext cx="7686840"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08FC75EF-2F17-48F7-A179-D3AFFE74406F}"/>
              </a:ext>
            </a:extLst>
          </p:cNvPr>
          <p:cNvSpPr txBox="1"/>
          <p:nvPr/>
        </p:nvSpPr>
        <p:spPr>
          <a:xfrm>
            <a:off x="352928" y="1143000"/>
            <a:ext cx="4676272" cy="400110"/>
          </a:xfrm>
          <a:prstGeom prst="rect">
            <a:avLst/>
          </a:prstGeom>
          <a:noFill/>
        </p:spPr>
        <p:txBody>
          <a:bodyPr wrap="square">
            <a:spAutoFit/>
          </a:bodyPr>
          <a:lstStyle/>
          <a:p>
            <a:r>
              <a:rPr lang="en-US" sz="2000" b="1" dirty="0"/>
              <a:t>How to Remove Outliers in R</a:t>
            </a:r>
            <a:endParaRPr lang="en-IN" sz="2000" b="1" dirty="0"/>
          </a:p>
        </p:txBody>
      </p:sp>
      <p:sp>
        <p:nvSpPr>
          <p:cNvPr id="11" name="TextBox 10">
            <a:extLst>
              <a:ext uri="{FF2B5EF4-FFF2-40B4-BE49-F238E27FC236}">
                <a16:creationId xmlns:a16="http://schemas.microsoft.com/office/drawing/2014/main" id="{EB61EF5B-0E59-41CC-A0A0-C67F8C3ADB27}"/>
              </a:ext>
            </a:extLst>
          </p:cNvPr>
          <p:cNvSpPr txBox="1"/>
          <p:nvPr/>
        </p:nvSpPr>
        <p:spPr>
          <a:xfrm>
            <a:off x="304800" y="1524000"/>
            <a:ext cx="8710544" cy="3416320"/>
          </a:xfrm>
          <a:prstGeom prst="rect">
            <a:avLst/>
          </a:prstGeom>
          <a:noFill/>
        </p:spPr>
        <p:txBody>
          <a:bodyPr wrap="square">
            <a:spAutoFit/>
          </a:bodyPr>
          <a:lstStyle/>
          <a:p>
            <a:pPr algn="just"/>
            <a:r>
              <a:rPr lang="en-US" dirty="0"/>
              <a:t>Statisticians often come across outliers when working with datasets and it is important to deal with them because of how significantly they can distort a statistical model.</a:t>
            </a:r>
          </a:p>
          <a:p>
            <a:pPr algn="just"/>
            <a:endParaRPr lang="en-US" dirty="0"/>
          </a:p>
          <a:p>
            <a:pPr algn="just"/>
            <a:r>
              <a:rPr lang="en-US" dirty="0"/>
              <a:t>Your dataset may have values that are distinguishably different from most other values, these are referred to as outliers. Usually, an outlier is an anomaly that occurs due to measurement errors but in other cases, it can occur because the experiment being observed experiences momentary but drastic turbulence. In either case, it is important to deal with outliers because they can adversely impact the accuracy of your results, especially in regression models.</a:t>
            </a:r>
          </a:p>
          <a:p>
            <a:pPr algn="just"/>
            <a:endParaRPr lang="en-US" dirty="0"/>
          </a:p>
          <a:p>
            <a:pPr algn="just"/>
            <a:r>
              <a:rPr lang="en-US" dirty="0"/>
              <a:t>In this tutorial, I’ll be going over some methods in R that will help you identify, visualize and remove outliers from a dataset.</a:t>
            </a:r>
            <a:endParaRPr lang="en-IN" dirty="0"/>
          </a:p>
        </p:txBody>
      </p:sp>
      <p:pic>
        <p:nvPicPr>
          <p:cNvPr id="2" name="Picture 1" descr="A screenshot of a computer&#10;&#10;Description automatically generated">
            <a:extLst>
              <a:ext uri="{FF2B5EF4-FFF2-40B4-BE49-F238E27FC236}">
                <a16:creationId xmlns:a16="http://schemas.microsoft.com/office/drawing/2014/main" id="{9D01C8B6-1193-F12A-A25C-9EAED71F588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84881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6469537-A2EA-4585-A98A-99CF4014981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B381666A-8B3D-4370-A9E4-869977D5D316}"/>
              </a:ext>
            </a:extLst>
          </p:cNvPr>
          <p:cNvSpPr txBox="1"/>
          <p:nvPr/>
        </p:nvSpPr>
        <p:spPr>
          <a:xfrm>
            <a:off x="128656" y="1149489"/>
            <a:ext cx="8886688" cy="5632311"/>
          </a:xfrm>
          <a:prstGeom prst="rect">
            <a:avLst/>
          </a:prstGeom>
          <a:noFill/>
        </p:spPr>
        <p:txBody>
          <a:bodyPr wrap="square">
            <a:spAutoFit/>
          </a:bodyPr>
          <a:lstStyle/>
          <a:p>
            <a:r>
              <a:rPr lang="en-US" sz="2000" b="1" dirty="0"/>
              <a:t>Looking at Outliers in R</a:t>
            </a:r>
          </a:p>
          <a:p>
            <a:r>
              <a:rPr lang="en-US" dirty="0"/>
              <a:t>As I explained earlier, outliers can be dangerous for your data science activities because most statistical parameters such as mean, standard deviation and correlation are highly sensitive to outliers. Consequently, any statistical calculation based on these parameters is affected by the presence of outliers.</a:t>
            </a:r>
          </a:p>
          <a:p>
            <a:endParaRPr lang="en-US" dirty="0"/>
          </a:p>
          <a:p>
            <a:r>
              <a:rPr lang="en-US" dirty="0"/>
              <a:t>Whether it is good or bad to remove outliers from your dataset depends on whether they affect your model positively or negatively. Remember that outliers aren’t always the result of badly recorded observations or poorly conducted experiments. They may also occur due to natural fluctuations in the experiment and might even represent an important finding of the experiment.</a:t>
            </a:r>
          </a:p>
          <a:p>
            <a:endParaRPr lang="en-US" dirty="0"/>
          </a:p>
          <a:p>
            <a:r>
              <a:rPr lang="en-US" dirty="0"/>
              <a:t>Whether you’re going to drop or keep the outliers requires some amount of investigation. However, it is not recommended to drop an observation simply because it appears to be an outlier.</a:t>
            </a:r>
          </a:p>
          <a:p>
            <a:endParaRPr lang="en-US" dirty="0"/>
          </a:p>
          <a:p>
            <a:r>
              <a:rPr lang="en-US" dirty="0"/>
              <a:t>Statisticians have devised several ways to locate the outliers in a dataset. The most common methods include the Z-score method and the Interquartile Range (IQR) method. However, I prefer the IQR method because it does not depend on the mean and standard deviation of a dataset and I’ll be going over this method throughout the tutorial.</a:t>
            </a:r>
            <a:endParaRPr lang="en-IN" dirty="0"/>
          </a:p>
        </p:txBody>
      </p:sp>
      <p:pic>
        <p:nvPicPr>
          <p:cNvPr id="2" name="Picture 1" descr="A screenshot of a computer&#10;&#10;Description automatically generated">
            <a:extLst>
              <a:ext uri="{FF2B5EF4-FFF2-40B4-BE49-F238E27FC236}">
                <a16:creationId xmlns:a16="http://schemas.microsoft.com/office/drawing/2014/main" id="{B2AF5EB9-7DD1-F9A0-E310-14663F85733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1111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0ECE641-BF74-42ED-AB15-6998621080B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AFD76403-5C92-4D78-A90D-46D072CCA4C2}"/>
              </a:ext>
            </a:extLst>
          </p:cNvPr>
          <p:cNvSpPr txBox="1"/>
          <p:nvPr/>
        </p:nvSpPr>
        <p:spPr>
          <a:xfrm>
            <a:off x="128656" y="1170087"/>
            <a:ext cx="8710544" cy="5078313"/>
          </a:xfrm>
          <a:prstGeom prst="rect">
            <a:avLst/>
          </a:prstGeom>
          <a:noFill/>
        </p:spPr>
        <p:txBody>
          <a:bodyPr wrap="square">
            <a:spAutoFit/>
          </a:bodyPr>
          <a:lstStyle/>
          <a:p>
            <a:r>
              <a:rPr lang="en-US" dirty="0"/>
              <a:t>The interquartile range is the central 50% or the area between the 75th and the 25th percentile of a distribution. A point is an outlier if it is above the 75th or below the 25th percentile by a factor of 1.5 times the IQR.</a:t>
            </a:r>
          </a:p>
          <a:p>
            <a:endParaRPr lang="en-US" dirty="0"/>
          </a:p>
          <a:p>
            <a:r>
              <a:rPr lang="en-US" dirty="0"/>
              <a:t>For example, if</a:t>
            </a:r>
          </a:p>
          <a:p>
            <a:endParaRPr lang="en-US" dirty="0"/>
          </a:p>
          <a:p>
            <a:r>
              <a:rPr lang="en-US" dirty="0"/>
              <a:t>    Q1= 25th percentile</a:t>
            </a:r>
          </a:p>
          <a:p>
            <a:endParaRPr lang="en-US" dirty="0"/>
          </a:p>
          <a:p>
            <a:r>
              <a:rPr lang="en-US" dirty="0"/>
              <a:t>    Q3= 75th percentile</a:t>
            </a:r>
          </a:p>
          <a:p>
            <a:endParaRPr lang="en-US" dirty="0"/>
          </a:p>
          <a:p>
            <a:r>
              <a:rPr lang="en-US" dirty="0"/>
              <a:t>    Then, IQR= Q3 – Q1</a:t>
            </a:r>
          </a:p>
          <a:p>
            <a:endParaRPr lang="en-US" dirty="0"/>
          </a:p>
          <a:p>
            <a:r>
              <a:rPr lang="en-US" dirty="0"/>
              <a:t>    And an outlier would be a point below [Q1- (1.5)IQR] or above [Q3+(1.5)IQR].</a:t>
            </a:r>
          </a:p>
          <a:p>
            <a:endParaRPr lang="en-US" dirty="0"/>
          </a:p>
          <a:p>
            <a:r>
              <a:rPr lang="en-US" dirty="0"/>
              <a:t>If this didn’t entirely make sense to you, don’t fret, I’ll now walk you through the process of simplifying this using R and if necessary, removing such points from your dataset. For starters, we’ll use an in-built dataset of R called “</a:t>
            </a:r>
            <a:r>
              <a:rPr lang="en-US" dirty="0" err="1"/>
              <a:t>warpbreaks</a:t>
            </a:r>
            <a:r>
              <a:rPr lang="en-US" dirty="0"/>
              <a:t>”. It neatly shows two distinct outliers which I’ll be working with in this tutorial.</a:t>
            </a:r>
            <a:endParaRPr lang="en-IN" dirty="0"/>
          </a:p>
        </p:txBody>
      </p:sp>
      <p:pic>
        <p:nvPicPr>
          <p:cNvPr id="2" name="Picture 1" descr="A screenshot of a computer&#10;&#10;Description automatically generated">
            <a:extLst>
              <a:ext uri="{FF2B5EF4-FFF2-40B4-BE49-F238E27FC236}">
                <a16:creationId xmlns:a16="http://schemas.microsoft.com/office/drawing/2014/main" id="{B1C095E7-DC4F-4ED5-8109-4B535B1C204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74860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BD63BE47-545F-4E86-8277-585FFA5D510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EA4267E4-2BC4-4EE8-B3B2-793BCF7E65DF}"/>
              </a:ext>
            </a:extLst>
          </p:cNvPr>
          <p:cNvSpPr txBox="1"/>
          <p:nvPr/>
        </p:nvSpPr>
        <p:spPr>
          <a:xfrm>
            <a:off x="228600" y="1219200"/>
            <a:ext cx="7779774" cy="1200329"/>
          </a:xfrm>
          <a:prstGeom prst="rect">
            <a:avLst/>
          </a:prstGeom>
          <a:noFill/>
        </p:spPr>
        <p:txBody>
          <a:bodyPr wrap="square">
            <a:spAutoFit/>
          </a:bodyPr>
          <a:lstStyle/>
          <a:p>
            <a:r>
              <a:rPr lang="en-US" dirty="0"/>
              <a:t>You can load this dataset on R using the data function.</a:t>
            </a:r>
          </a:p>
          <a:p>
            <a:endParaRPr lang="en-US" dirty="0"/>
          </a:p>
          <a:p>
            <a:r>
              <a:rPr lang="en-US" dirty="0"/>
              <a:t>data("</a:t>
            </a:r>
            <a:r>
              <a:rPr lang="en-US" dirty="0" err="1"/>
              <a:t>warpbreaks</a:t>
            </a:r>
            <a:r>
              <a:rPr lang="en-US" dirty="0"/>
              <a:t>")</a:t>
            </a:r>
          </a:p>
          <a:p>
            <a:r>
              <a:rPr lang="en-US" dirty="0"/>
              <a:t>Once loaded, you can begin working on it.</a:t>
            </a:r>
            <a:endParaRPr lang="en-IN" dirty="0"/>
          </a:p>
        </p:txBody>
      </p:sp>
      <p:sp>
        <p:nvSpPr>
          <p:cNvPr id="11" name="TextBox 10">
            <a:extLst>
              <a:ext uri="{FF2B5EF4-FFF2-40B4-BE49-F238E27FC236}">
                <a16:creationId xmlns:a16="http://schemas.microsoft.com/office/drawing/2014/main" id="{260D1DE4-028D-446F-932B-281BCDA2870D}"/>
              </a:ext>
            </a:extLst>
          </p:cNvPr>
          <p:cNvSpPr txBox="1"/>
          <p:nvPr/>
        </p:nvSpPr>
        <p:spPr>
          <a:xfrm>
            <a:off x="228600" y="2402681"/>
            <a:ext cx="8686800" cy="2339102"/>
          </a:xfrm>
          <a:prstGeom prst="rect">
            <a:avLst/>
          </a:prstGeom>
          <a:noFill/>
        </p:spPr>
        <p:txBody>
          <a:bodyPr wrap="square">
            <a:spAutoFit/>
          </a:bodyPr>
          <a:lstStyle/>
          <a:p>
            <a:r>
              <a:rPr lang="en-US" sz="2000" b="1" dirty="0"/>
              <a:t>Visualizing Outliers in R</a:t>
            </a:r>
          </a:p>
          <a:p>
            <a:r>
              <a:rPr lang="en-US" dirty="0"/>
              <a:t>One of the easiest ways to identify outliers in R is by visualizing them in boxplots. Boxplots typically show the median of a dataset along with the first and third quartiles. They also show the limits beyond which all data values are considered as outliers. It is interesting to note that the primary purpose of a boxplot, given the information it displays, is to help you visualize the outliers in a dataset.</a:t>
            </a:r>
          </a:p>
          <a:p>
            <a:endParaRPr lang="en-US" dirty="0"/>
          </a:p>
          <a:p>
            <a:r>
              <a:rPr lang="en-US" dirty="0"/>
              <a:t>You can create a boxplot to identify your outliers using:</a:t>
            </a:r>
            <a:endParaRPr lang="en-IN" dirty="0"/>
          </a:p>
        </p:txBody>
      </p:sp>
      <p:pic>
        <p:nvPicPr>
          <p:cNvPr id="2" name="Picture 1" descr="A screenshot of a computer&#10;&#10;Description automatically generated">
            <a:extLst>
              <a:ext uri="{FF2B5EF4-FFF2-40B4-BE49-F238E27FC236}">
                <a16:creationId xmlns:a16="http://schemas.microsoft.com/office/drawing/2014/main" id="{6055C3B6-C9F4-1468-2FB3-5C2D6802A09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66962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EFC64CE7-B76D-4E42-AB7E-72A25EF468C2}"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pic>
        <p:nvPicPr>
          <p:cNvPr id="3" name="Picture 2">
            <a:extLst>
              <a:ext uri="{FF2B5EF4-FFF2-40B4-BE49-F238E27FC236}">
                <a16:creationId xmlns:a16="http://schemas.microsoft.com/office/drawing/2014/main" id="{14F7D3E4-C81C-4A18-8F2E-228A751ECF5E}"/>
              </a:ext>
            </a:extLst>
          </p:cNvPr>
          <p:cNvPicPr>
            <a:picLocks noChangeAspect="1"/>
          </p:cNvPicPr>
          <p:nvPr/>
        </p:nvPicPr>
        <p:blipFill rotWithShape="1">
          <a:blip r:embed="rId3"/>
          <a:srcRect l="15000" t="36660" r="39167" b="5534"/>
          <a:stretch/>
        </p:blipFill>
        <p:spPr>
          <a:xfrm>
            <a:off x="128656" y="1295400"/>
            <a:ext cx="8862944" cy="506095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80C604E-323A-947A-7170-E6448C40C34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7304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41CCACB-EAE2-43FD-AF7F-731A159CB815}"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pic>
        <p:nvPicPr>
          <p:cNvPr id="3" name="Picture 2">
            <a:extLst>
              <a:ext uri="{FF2B5EF4-FFF2-40B4-BE49-F238E27FC236}">
                <a16:creationId xmlns:a16="http://schemas.microsoft.com/office/drawing/2014/main" id="{C7CDA9E2-072C-4D13-B719-7D94DA8A4EC3}"/>
              </a:ext>
            </a:extLst>
          </p:cNvPr>
          <p:cNvPicPr>
            <a:picLocks noChangeAspect="1"/>
          </p:cNvPicPr>
          <p:nvPr/>
        </p:nvPicPr>
        <p:blipFill rotWithShape="1">
          <a:blip r:embed="rId3"/>
          <a:srcRect l="16017" t="12945" r="39999" b="7016"/>
          <a:stretch/>
        </p:blipFill>
        <p:spPr>
          <a:xfrm>
            <a:off x="128656" y="1133673"/>
            <a:ext cx="8710544" cy="558780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D5CC5538-E64B-8542-7BC5-3B952649707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25671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1EFE7C8C-4562-4A06-BDB0-A4A3A58B942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C7F58D6A-5057-41CE-A95B-ADC98AB07FC6}"/>
              </a:ext>
            </a:extLst>
          </p:cNvPr>
          <p:cNvSpPr txBox="1"/>
          <p:nvPr/>
        </p:nvSpPr>
        <p:spPr>
          <a:xfrm>
            <a:off x="128656" y="1266885"/>
            <a:ext cx="9022718" cy="4524315"/>
          </a:xfrm>
          <a:prstGeom prst="rect">
            <a:avLst/>
          </a:prstGeom>
          <a:noFill/>
        </p:spPr>
        <p:txBody>
          <a:bodyPr wrap="square">
            <a:spAutoFit/>
          </a:bodyPr>
          <a:lstStyle/>
          <a:p>
            <a:r>
              <a:rPr lang="en-US" sz="2000" b="1" dirty="0"/>
              <a:t>Finding Outliers – Statistical Methods</a:t>
            </a:r>
          </a:p>
          <a:p>
            <a:r>
              <a:rPr lang="en-US" dirty="0"/>
              <a:t>Now that you have some clarity on what outliers are and how they are determined using visualization tools in R, I can proceed to some statistical methods of finding outliers in a dataset.</a:t>
            </a:r>
          </a:p>
          <a:p>
            <a:endParaRPr lang="en-US" dirty="0"/>
          </a:p>
          <a:p>
            <a:r>
              <a:rPr lang="en-US" dirty="0"/>
              <a:t>This important because visualization isn’t always the most effective way of analyzing outliers. You can’t always look at a plot and say, “oh! this is an outlier because it’s far away from the rest of the points”. Your data set may have thousands or even more observations and it is important to have a numerical cut-off that differentiates an outlier from a non-outlier. This allows you to work with any dataset regardless of how big it may be.</a:t>
            </a:r>
          </a:p>
          <a:p>
            <a:endParaRPr lang="en-US" dirty="0"/>
          </a:p>
          <a:p>
            <a:r>
              <a:rPr lang="en-US" dirty="0"/>
              <a:t>Building on my previous discussion of the IQR method to find outliers, I’ll now show you how to implement it using R.</a:t>
            </a:r>
          </a:p>
          <a:p>
            <a:endParaRPr lang="en-US" dirty="0"/>
          </a:p>
          <a:p>
            <a:r>
              <a:rPr lang="en-US" dirty="0"/>
              <a:t>I’ll be using the quantile() function to find the 25th and the 75th percentile of the dataset, and the IQR() function which elegantly gives me the difference of the 75th and 25th percentiles.</a:t>
            </a:r>
            <a:endParaRPr lang="en-IN" dirty="0"/>
          </a:p>
        </p:txBody>
      </p:sp>
    </p:spTree>
    <p:extLst>
      <p:ext uri="{BB962C8B-B14F-4D97-AF65-F5344CB8AC3E}">
        <p14:creationId xmlns:p14="http://schemas.microsoft.com/office/powerpoint/2010/main" val="862481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65682E27-2483-482E-984B-C3C31086770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pic>
        <p:nvPicPr>
          <p:cNvPr id="3" name="Picture 2">
            <a:extLst>
              <a:ext uri="{FF2B5EF4-FFF2-40B4-BE49-F238E27FC236}">
                <a16:creationId xmlns:a16="http://schemas.microsoft.com/office/drawing/2014/main" id="{B366C559-E885-4FE7-92EC-B4F750EA20EB}"/>
              </a:ext>
            </a:extLst>
          </p:cNvPr>
          <p:cNvPicPr>
            <a:picLocks noChangeAspect="1"/>
          </p:cNvPicPr>
          <p:nvPr/>
        </p:nvPicPr>
        <p:blipFill rotWithShape="1">
          <a:blip r:embed="rId3"/>
          <a:srcRect l="15000" t="26285" r="40000" b="24802"/>
          <a:stretch/>
        </p:blipFill>
        <p:spPr>
          <a:xfrm>
            <a:off x="128656" y="1196973"/>
            <a:ext cx="8862944" cy="541236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0B31F258-CAA3-F3A9-70FE-C5D2FC2B844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4257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B9F9302-8709-443D-9592-8B878BFCC290}"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129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pic>
        <p:nvPicPr>
          <p:cNvPr id="3" name="Picture 2">
            <a:extLst>
              <a:ext uri="{FF2B5EF4-FFF2-40B4-BE49-F238E27FC236}">
                <a16:creationId xmlns:a16="http://schemas.microsoft.com/office/drawing/2014/main" id="{FC9E14F8-8AC1-4A22-95B2-F098D6BEC438}"/>
              </a:ext>
            </a:extLst>
          </p:cNvPr>
          <p:cNvPicPr>
            <a:picLocks noChangeAspect="1"/>
          </p:cNvPicPr>
          <p:nvPr/>
        </p:nvPicPr>
        <p:blipFill rotWithShape="1">
          <a:blip r:embed="rId3"/>
          <a:srcRect l="15000" t="12946" r="39167" b="5534"/>
          <a:stretch/>
        </p:blipFill>
        <p:spPr>
          <a:xfrm>
            <a:off x="100582" y="1097578"/>
            <a:ext cx="9043418" cy="572964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834801F-CCD4-B12A-4D73-DE2DB4F5CF4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6107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13</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CO-PO Mapping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F8BF8CD9-1F4E-42DF-A68D-65FE21C74BF9}" type="datetime1">
              <a:rPr lang="en-US" smtClean="0">
                <a:solidFill>
                  <a:schemeClr val="tx1"/>
                </a:solidFill>
              </a:rPr>
              <a:t>7/11/2024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dirty="0"/>
          </a:p>
        </p:txBody>
      </p:sp>
      <p:pic>
        <p:nvPicPr>
          <p:cNvPr id="10" name="Picture 9">
            <a:extLst>
              <a:ext uri="{FF2B5EF4-FFF2-40B4-BE49-F238E27FC236}">
                <a16:creationId xmlns:a16="http://schemas.microsoft.com/office/drawing/2014/main" id="{6BEFD019-1EB7-DB4A-946C-17C635CE9D95}"/>
              </a:ext>
            </a:extLst>
          </p:cNvPr>
          <p:cNvPicPr>
            <a:picLocks noChangeAspect="1"/>
          </p:cNvPicPr>
          <p:nvPr/>
        </p:nvPicPr>
        <p:blipFill>
          <a:blip r:embed="rId3"/>
          <a:stretch>
            <a:fillRect/>
          </a:stretch>
        </p:blipFill>
        <p:spPr>
          <a:xfrm>
            <a:off x="-19722" y="0"/>
            <a:ext cx="1384300" cy="812800"/>
          </a:xfrm>
          <a:prstGeom prst="rect">
            <a:avLst/>
          </a:prstGeom>
        </p:spPr>
      </p:pic>
      <p:pic>
        <p:nvPicPr>
          <p:cNvPr id="3" name="Picture 2">
            <a:extLst>
              <a:ext uri="{FF2B5EF4-FFF2-40B4-BE49-F238E27FC236}">
                <a16:creationId xmlns:a16="http://schemas.microsoft.com/office/drawing/2014/main" id="{47AB95D6-9E69-E3A4-58AF-376CC6E6D98F}"/>
              </a:ext>
            </a:extLst>
          </p:cNvPr>
          <p:cNvPicPr>
            <a:picLocks noChangeAspect="1"/>
          </p:cNvPicPr>
          <p:nvPr/>
        </p:nvPicPr>
        <p:blipFill>
          <a:blip r:embed="rId4"/>
          <a:stretch>
            <a:fillRect/>
          </a:stretch>
        </p:blipFill>
        <p:spPr>
          <a:xfrm>
            <a:off x="73218" y="1069696"/>
            <a:ext cx="8974529" cy="376624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8ED594C-600A-500A-6A17-E2441B21EC62}"/>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92274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09CCC31-5449-401D-A5DC-EF2560F80DA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FDA10837-8EB0-44F8-85F0-FFC07CC59DFC}"/>
              </a:ext>
            </a:extLst>
          </p:cNvPr>
          <p:cNvSpPr txBox="1"/>
          <p:nvPr/>
        </p:nvSpPr>
        <p:spPr>
          <a:xfrm>
            <a:off x="128656" y="1218486"/>
            <a:ext cx="9015344" cy="5078313"/>
          </a:xfrm>
          <a:prstGeom prst="rect">
            <a:avLst/>
          </a:prstGeom>
          <a:noFill/>
        </p:spPr>
        <p:txBody>
          <a:bodyPr wrap="square">
            <a:spAutoFit/>
          </a:bodyPr>
          <a:lstStyle/>
          <a:p>
            <a:r>
              <a:rPr lang="en-US" sz="2000" b="1" dirty="0"/>
              <a:t>Other Ways of Removing Outliers</a:t>
            </a:r>
          </a:p>
          <a:p>
            <a:r>
              <a:rPr lang="en-US" dirty="0"/>
              <a:t>Now that you know what outliers are and how you can remove them, you may be wondering if it’s always this complicated to remove outliers. Fortunately, R gives you faster ways to get rid of them as well.</a:t>
            </a:r>
          </a:p>
          <a:p>
            <a:endParaRPr lang="en-US" dirty="0"/>
          </a:p>
          <a:p>
            <a:r>
              <a:rPr lang="en-US" dirty="0"/>
              <a:t>The one method that I prefer uses the boxplot() function to identify the outliers and the which() function to find and remove them from the dataset.</a:t>
            </a:r>
          </a:p>
          <a:p>
            <a:endParaRPr lang="en-US" dirty="0"/>
          </a:p>
          <a:p>
            <a:r>
              <a:rPr lang="en-US" dirty="0"/>
              <a:t>First, we identify the outliers:</a:t>
            </a:r>
          </a:p>
          <a:p>
            <a:endParaRPr lang="en-US" dirty="0">
              <a:solidFill>
                <a:srgbClr val="FF0000"/>
              </a:solidFill>
            </a:endParaRPr>
          </a:p>
          <a:p>
            <a:r>
              <a:rPr lang="en-US" dirty="0">
                <a:solidFill>
                  <a:srgbClr val="FF0000"/>
                </a:solidFill>
              </a:rPr>
              <a:t>boxplot(</a:t>
            </a:r>
            <a:r>
              <a:rPr lang="en-US" dirty="0" err="1">
                <a:solidFill>
                  <a:srgbClr val="FF0000"/>
                </a:solidFill>
              </a:rPr>
              <a:t>warpbreaks$breaks</a:t>
            </a:r>
            <a:r>
              <a:rPr lang="en-US" dirty="0">
                <a:solidFill>
                  <a:srgbClr val="FF0000"/>
                </a:solidFill>
              </a:rPr>
              <a:t>, plot=FALSE)$out</a:t>
            </a:r>
          </a:p>
          <a:p>
            <a:r>
              <a:rPr lang="en-US" dirty="0"/>
              <a:t>Then save the outliers in a vector:</a:t>
            </a:r>
          </a:p>
          <a:p>
            <a:endParaRPr lang="en-US" dirty="0"/>
          </a:p>
          <a:p>
            <a:r>
              <a:rPr lang="en-US" dirty="0">
                <a:solidFill>
                  <a:srgbClr val="FF0000"/>
                </a:solidFill>
              </a:rPr>
              <a:t>outliers &lt;- boxplot(</a:t>
            </a:r>
            <a:r>
              <a:rPr lang="en-US" dirty="0" err="1">
                <a:solidFill>
                  <a:srgbClr val="FF0000"/>
                </a:solidFill>
              </a:rPr>
              <a:t>warpbreaks$breaks</a:t>
            </a:r>
            <a:r>
              <a:rPr lang="en-US" dirty="0">
                <a:solidFill>
                  <a:srgbClr val="FF0000"/>
                </a:solidFill>
              </a:rPr>
              <a:t>, plot=FALSE)$out</a:t>
            </a:r>
          </a:p>
          <a:p>
            <a:endParaRPr lang="en-US" dirty="0"/>
          </a:p>
          <a:p>
            <a:r>
              <a:rPr lang="en-US" dirty="0"/>
              <a:t>This vector is to be excluded from our dataset. The which() function tells us the rows in which the outliers exist, these rows are to be removed from our data set. However, before removing them, I store “</a:t>
            </a:r>
            <a:r>
              <a:rPr lang="en-US" dirty="0" err="1"/>
              <a:t>warpbreaks</a:t>
            </a:r>
            <a:r>
              <a:rPr lang="en-US" dirty="0"/>
              <a:t>” in a variable, suppose x, to ensure that I don’t destroy the dataset.</a:t>
            </a:r>
            <a:endParaRPr lang="en-IN" dirty="0"/>
          </a:p>
        </p:txBody>
      </p:sp>
      <p:pic>
        <p:nvPicPr>
          <p:cNvPr id="2" name="Picture 1" descr="A screenshot of a computer&#10;&#10;Description automatically generated">
            <a:extLst>
              <a:ext uri="{FF2B5EF4-FFF2-40B4-BE49-F238E27FC236}">
                <a16:creationId xmlns:a16="http://schemas.microsoft.com/office/drawing/2014/main" id="{2C962A4B-8071-B982-F13B-14A412517B8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687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1600"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3323C1C-02D0-4CA4-95CA-72CC8FE07FEE}"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131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7E7F2247-7973-4821-88B5-3133ADF109BA}"/>
              </a:ext>
            </a:extLst>
          </p:cNvPr>
          <p:cNvSpPr txBox="1">
            <a:spLocks/>
          </p:cNvSpPr>
          <p:nvPr/>
        </p:nvSpPr>
        <p:spPr>
          <a:xfrm>
            <a:off x="1371600" y="0"/>
            <a:ext cx="7779774" cy="1066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Identifying outliers, Removing Outliers, Removing Rows with missing values, or human error, Analyzing relationships between variables.</a:t>
            </a:r>
          </a:p>
        </p:txBody>
      </p:sp>
      <p:sp>
        <p:nvSpPr>
          <p:cNvPr id="10" name="TextBox 9">
            <a:extLst>
              <a:ext uri="{FF2B5EF4-FFF2-40B4-BE49-F238E27FC236}">
                <a16:creationId xmlns:a16="http://schemas.microsoft.com/office/drawing/2014/main" id="{269A7E7F-DF38-4458-86D9-837E0C713EB5}"/>
              </a:ext>
            </a:extLst>
          </p:cNvPr>
          <p:cNvSpPr txBox="1"/>
          <p:nvPr/>
        </p:nvSpPr>
        <p:spPr>
          <a:xfrm>
            <a:off x="457200" y="1522183"/>
            <a:ext cx="8534400" cy="2923877"/>
          </a:xfrm>
          <a:prstGeom prst="rect">
            <a:avLst/>
          </a:prstGeom>
          <a:noFill/>
        </p:spPr>
        <p:txBody>
          <a:bodyPr wrap="square">
            <a:spAutoFit/>
          </a:bodyPr>
          <a:lstStyle/>
          <a:p>
            <a:r>
              <a:rPr lang="en-US" sz="2000" dirty="0">
                <a:solidFill>
                  <a:srgbClr val="FF0000"/>
                </a:solidFill>
              </a:rPr>
              <a:t>x&lt;-</a:t>
            </a:r>
            <a:r>
              <a:rPr lang="en-US" sz="2000" dirty="0" err="1">
                <a:solidFill>
                  <a:srgbClr val="FF0000"/>
                </a:solidFill>
              </a:rPr>
              <a:t>warpbreaks</a:t>
            </a:r>
            <a:r>
              <a:rPr lang="en-US" sz="2000" dirty="0">
                <a:solidFill>
                  <a:srgbClr val="FF0000"/>
                </a:solidFill>
              </a:rPr>
              <a:t> ﻿</a:t>
            </a:r>
          </a:p>
          <a:p>
            <a:r>
              <a:rPr lang="en-US" sz="2000" dirty="0">
                <a:solidFill>
                  <a:srgbClr val="FF0000"/>
                </a:solidFill>
              </a:rPr>
              <a:t>x&lt;- x[-which(</a:t>
            </a:r>
            <a:r>
              <a:rPr lang="en-US" sz="2000" dirty="0" err="1">
                <a:solidFill>
                  <a:srgbClr val="FF0000"/>
                </a:solidFill>
              </a:rPr>
              <a:t>x$breaks</a:t>
            </a:r>
            <a:r>
              <a:rPr lang="en-US" sz="2000" dirty="0">
                <a:solidFill>
                  <a:srgbClr val="FF0000"/>
                </a:solidFill>
              </a:rPr>
              <a:t> %in% outliers),]</a:t>
            </a:r>
          </a:p>
          <a:p>
            <a:endParaRPr lang="en-US" dirty="0"/>
          </a:p>
          <a:p>
            <a:endParaRPr lang="en-US" dirty="0"/>
          </a:p>
          <a:p>
            <a:r>
              <a:rPr lang="en-US" dirty="0"/>
              <a:t>I have now removed the outliers from my dataset using two simple commands and this is one of the most elegant ways to go about it. R gives you numerous other methods to get rid of outliers as well, which, when dealing with datasets are extremely common. However, being quick to remove outliers without proper investigation isn’t good statistical practice, they are essentially part of the dataset and might just carry important information. Losing them could result in an inconsistent model.</a:t>
            </a:r>
            <a:endParaRPr lang="en-IN" dirty="0"/>
          </a:p>
        </p:txBody>
      </p:sp>
      <p:pic>
        <p:nvPicPr>
          <p:cNvPr id="2" name="Picture 1" descr="A screenshot of a computer&#10;&#10;Description automatically generated">
            <a:extLst>
              <a:ext uri="{FF2B5EF4-FFF2-40B4-BE49-F238E27FC236}">
                <a16:creationId xmlns:a16="http://schemas.microsoft.com/office/drawing/2014/main" id="{70EE7CD5-90B5-9627-72EA-827E0C249AE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75568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t</a:t>
            </a:r>
            <a:r>
              <a:rPr lang="en-US" sz="2000" dirty="0"/>
              <a:t>he correlation coefficient which  is determined by dividing the covariance by the product of the two variables' standard deviations. Standard deviation is a measure of the dispersion of data from its average. Covariance is a measure of how two variables change together.</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7BE94FB6-987A-4489-A17C-EC06A2336556}"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1600"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Determining correlation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2640353-0359-69AB-23A5-40D591CC09E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16405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03D520D-10E4-4010-B69A-95D149ED05CB}"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Determining correlation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53ECA4B-6422-7CA0-278F-EBA35016C2B4}"/>
              </a:ext>
            </a:extLst>
          </p:cNvPr>
          <p:cNvSpPr>
            <a:spLocks noGrp="1"/>
          </p:cNvSpPr>
          <p:nvPr>
            <p:ph idx="1"/>
          </p:nvPr>
        </p:nvSpPr>
        <p:spPr>
          <a:xfrm>
            <a:off x="358253" y="952759"/>
            <a:ext cx="8540087" cy="5211763"/>
          </a:xfrm>
        </p:spPr>
        <p:txBody>
          <a:bodyPr>
            <a:normAutofit fontScale="55000" lnSpcReduction="20000"/>
          </a:bodyPr>
          <a:lstStyle/>
          <a:p>
            <a:pPr algn="just"/>
            <a:r>
              <a:rPr lang="en-US" b="1" dirty="0"/>
              <a:t>Correlation:</a:t>
            </a:r>
          </a:p>
          <a:p>
            <a:pPr algn="just"/>
            <a:r>
              <a:rPr lang="en-US" dirty="0"/>
              <a:t>Correlation explains how one or more variables are related to each other. These variables can be input data features which have been used to forecast our target variable.</a:t>
            </a:r>
          </a:p>
          <a:p>
            <a:pPr algn="just"/>
            <a:r>
              <a:rPr lang="en-US" dirty="0"/>
              <a:t>Correlation, statistical technique which determines how one variables moves/changes in relation with the other variable. It gives us the idea about the degree of the relationship of the two variables. It’s a bi-variate analysis measure which describes the association between different variables. In most of the business it’s useful to express one subject in terms of its relationship with others.</a:t>
            </a:r>
          </a:p>
          <a:p>
            <a:pPr algn="just"/>
            <a:endParaRPr lang="en-US" dirty="0"/>
          </a:p>
          <a:p>
            <a:pPr algn="just"/>
            <a:r>
              <a:rPr lang="en-US" b="1" dirty="0"/>
              <a:t>For example: No of testing vs no of positive cases in Corona.</a:t>
            </a:r>
          </a:p>
          <a:p>
            <a:pPr algn="just"/>
            <a:r>
              <a:rPr lang="en-US" dirty="0"/>
              <a:t>1. If two variables are closely correlated, then we can predict one variable from the other.</a:t>
            </a:r>
          </a:p>
          <a:p>
            <a:pPr algn="just"/>
            <a:r>
              <a:rPr lang="en-US" dirty="0"/>
              <a:t>2. Correlation plays a vital role in locating the important variables on which other variables depend.</a:t>
            </a:r>
          </a:p>
          <a:p>
            <a:pPr algn="just"/>
            <a:r>
              <a:rPr lang="en-US" dirty="0"/>
              <a:t>3. It’s used as the foundation for various modeling techniques.</a:t>
            </a:r>
          </a:p>
          <a:p>
            <a:pPr algn="just"/>
            <a:r>
              <a:rPr lang="en-US" dirty="0"/>
              <a:t>4. Proper correlation analysis leads to better understanding of data.</a:t>
            </a:r>
          </a:p>
          <a:p>
            <a:pPr algn="just"/>
            <a:r>
              <a:rPr lang="en-US" dirty="0"/>
              <a:t>5. Correlation contribute towards the understanding of causal relationship (if any).</a:t>
            </a:r>
          </a:p>
          <a:p>
            <a:pPr algn="just"/>
            <a:endParaRPr lang="en-IN" dirty="0"/>
          </a:p>
        </p:txBody>
      </p:sp>
      <p:pic>
        <p:nvPicPr>
          <p:cNvPr id="3" name="Picture 2" descr="A screenshot of a computer&#10;&#10;Description automatically generated">
            <a:extLst>
              <a:ext uri="{FF2B5EF4-FFF2-40B4-BE49-F238E27FC236}">
                <a16:creationId xmlns:a16="http://schemas.microsoft.com/office/drawing/2014/main" id="{575451FA-EB61-242E-6788-E9B03743B81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74268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C953414-A715-4E14-9A9F-FA91C04DEB82}"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Determining correlation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53ECA4B-6422-7CA0-278F-EBA35016C2B4}"/>
              </a:ext>
            </a:extLst>
          </p:cNvPr>
          <p:cNvSpPr>
            <a:spLocks noGrp="1"/>
          </p:cNvSpPr>
          <p:nvPr>
            <p:ph idx="1"/>
          </p:nvPr>
        </p:nvSpPr>
        <p:spPr>
          <a:xfrm>
            <a:off x="300251" y="968992"/>
            <a:ext cx="8386549" cy="5157172"/>
          </a:xfrm>
        </p:spPr>
        <p:txBody>
          <a:bodyPr>
            <a:normAutofit/>
          </a:bodyPr>
          <a:lstStyle/>
          <a:p>
            <a:r>
              <a:rPr lang="en-US" sz="2400" dirty="0"/>
              <a:t>Positive Correlation: Two features (variables) can be positively correlated with each other. It means that when the value of one variable increase then the value of the other variable(s) also increases. </a:t>
            </a:r>
          </a:p>
          <a:p>
            <a:endParaRPr lang="en-IN" sz="1600" dirty="0"/>
          </a:p>
        </p:txBody>
      </p:sp>
      <p:pic>
        <p:nvPicPr>
          <p:cNvPr id="3" name="Picture 2">
            <a:extLst>
              <a:ext uri="{FF2B5EF4-FFF2-40B4-BE49-F238E27FC236}">
                <a16:creationId xmlns:a16="http://schemas.microsoft.com/office/drawing/2014/main" id="{D3E603A9-AB61-F5E1-D2DA-1B5D90E63669}"/>
              </a:ext>
            </a:extLst>
          </p:cNvPr>
          <p:cNvPicPr>
            <a:picLocks noChangeAspect="1"/>
          </p:cNvPicPr>
          <p:nvPr/>
        </p:nvPicPr>
        <p:blipFill>
          <a:blip r:embed="rId3"/>
          <a:stretch>
            <a:fillRect/>
          </a:stretch>
        </p:blipFill>
        <p:spPr>
          <a:xfrm>
            <a:off x="774786" y="2680282"/>
            <a:ext cx="7912014" cy="344588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CC298E0-C3B8-783D-6D3D-15B547CFBAD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1890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9ED177A-B5DD-4168-9E0D-22D63F2AD1DB}"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Determining correlation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53ECA4B-6422-7CA0-278F-EBA35016C2B4}"/>
              </a:ext>
            </a:extLst>
          </p:cNvPr>
          <p:cNvSpPr>
            <a:spLocks noGrp="1"/>
          </p:cNvSpPr>
          <p:nvPr>
            <p:ph idx="1"/>
          </p:nvPr>
        </p:nvSpPr>
        <p:spPr>
          <a:xfrm>
            <a:off x="457200" y="1081582"/>
            <a:ext cx="8229600" cy="4525963"/>
          </a:xfrm>
        </p:spPr>
        <p:txBody>
          <a:bodyPr>
            <a:normAutofit/>
          </a:bodyPr>
          <a:lstStyle/>
          <a:p>
            <a:pPr algn="just"/>
            <a:r>
              <a:rPr lang="en-US" sz="2400" dirty="0"/>
              <a:t>Negative Correlation: Two features (variables) can be negatively correlated with each other. It means that when the value of one variable increase then the value of the other variable(s) decreases.</a:t>
            </a:r>
            <a:endParaRPr lang="en-IN" sz="2400" dirty="0"/>
          </a:p>
        </p:txBody>
      </p:sp>
      <p:pic>
        <p:nvPicPr>
          <p:cNvPr id="3" name="Picture 2">
            <a:extLst>
              <a:ext uri="{FF2B5EF4-FFF2-40B4-BE49-F238E27FC236}">
                <a16:creationId xmlns:a16="http://schemas.microsoft.com/office/drawing/2014/main" id="{EAF19752-4170-E58D-29D6-C11B72AC7364}"/>
              </a:ext>
            </a:extLst>
          </p:cNvPr>
          <p:cNvPicPr>
            <a:picLocks noChangeAspect="1"/>
          </p:cNvPicPr>
          <p:nvPr/>
        </p:nvPicPr>
        <p:blipFill>
          <a:blip r:embed="rId3"/>
          <a:stretch>
            <a:fillRect/>
          </a:stretch>
        </p:blipFill>
        <p:spPr>
          <a:xfrm>
            <a:off x="699724" y="2796553"/>
            <a:ext cx="7987076" cy="331764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04E759-4BD9-F084-B854-0F4AE3479E8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76143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243D9C8C-A6E8-46C6-8727-2E5B26A54151}"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Determining correlation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53ECA4B-6422-7CA0-278F-EBA35016C2B4}"/>
              </a:ext>
            </a:extLst>
          </p:cNvPr>
          <p:cNvSpPr>
            <a:spLocks noGrp="1"/>
          </p:cNvSpPr>
          <p:nvPr>
            <p:ph idx="1"/>
          </p:nvPr>
        </p:nvSpPr>
        <p:spPr>
          <a:xfrm>
            <a:off x="272955" y="1009934"/>
            <a:ext cx="8413845" cy="5116229"/>
          </a:xfrm>
        </p:spPr>
        <p:txBody>
          <a:bodyPr>
            <a:normAutofit/>
          </a:bodyPr>
          <a:lstStyle/>
          <a:p>
            <a:pPr algn="just"/>
            <a:r>
              <a:rPr lang="en-US" sz="2400" dirty="0"/>
              <a:t>No Correlation: Two features (variables) are not correlated with each other. It means that when the value of one variable increase or decrease then the value of the other variable(s) doesn’t increase or decreases.</a:t>
            </a:r>
            <a:endParaRPr lang="en-IN" sz="2400" dirty="0"/>
          </a:p>
        </p:txBody>
      </p:sp>
      <p:pic>
        <p:nvPicPr>
          <p:cNvPr id="3" name="Picture 2">
            <a:extLst>
              <a:ext uri="{FF2B5EF4-FFF2-40B4-BE49-F238E27FC236}">
                <a16:creationId xmlns:a16="http://schemas.microsoft.com/office/drawing/2014/main" id="{CA689651-3536-100E-14A9-E575B9A6A4A5}"/>
              </a:ext>
            </a:extLst>
          </p:cNvPr>
          <p:cNvPicPr>
            <a:picLocks noChangeAspect="1"/>
          </p:cNvPicPr>
          <p:nvPr/>
        </p:nvPicPr>
        <p:blipFill>
          <a:blip r:embed="rId3"/>
          <a:stretch>
            <a:fillRect/>
          </a:stretch>
        </p:blipFill>
        <p:spPr>
          <a:xfrm>
            <a:off x="565007" y="2671430"/>
            <a:ext cx="8306038" cy="365186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B8544B8-AE0D-CC71-19DA-43C790CCADE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02080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Feature selection which is the process of reducing the number of input variables when developing a predictive model. It is desirable to reduce the number of input variables to both reduce the computational cost of modeling and, in some cases, to improve the performance of the model.</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610B5B37-A3FC-484C-9410-8AFF484AE5E2}"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045C5F7-7336-82CC-F95D-28DD30F3AC7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65462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98841B2-81BA-45A4-803F-A0487E6BB548}"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418A4B2-0B17-8E62-EAF8-BBAA4DCF02DD}"/>
              </a:ext>
            </a:extLst>
          </p:cNvPr>
          <p:cNvSpPr>
            <a:spLocks noGrp="1"/>
          </p:cNvSpPr>
          <p:nvPr>
            <p:ph idx="1"/>
          </p:nvPr>
        </p:nvSpPr>
        <p:spPr>
          <a:xfrm>
            <a:off x="457199" y="812800"/>
            <a:ext cx="8400197" cy="5670551"/>
          </a:xfrm>
        </p:spPr>
        <p:txBody>
          <a:bodyPr>
            <a:normAutofit lnSpcReduction="10000"/>
          </a:bodyPr>
          <a:lstStyle/>
          <a:p>
            <a:pPr algn="just"/>
            <a:r>
              <a:rPr lang="en-US" sz="1800" b="1" dirty="0"/>
              <a:t>Unsupervised Techniques: These techniques can be used for unlabeled data.</a:t>
            </a:r>
          </a:p>
          <a:p>
            <a:pPr algn="just"/>
            <a:r>
              <a:rPr lang="en-US" sz="1800" dirty="0"/>
              <a:t>From a taxonomic point of view, these techniques are classified as under:</a:t>
            </a:r>
          </a:p>
          <a:p>
            <a:pPr algn="just"/>
            <a:r>
              <a:rPr lang="en-US" sz="1800" dirty="0"/>
              <a:t>A. Filter methods</a:t>
            </a:r>
          </a:p>
          <a:p>
            <a:pPr algn="just"/>
            <a:r>
              <a:rPr lang="en-US" sz="1800" dirty="0"/>
              <a:t>B. Wrapper methods</a:t>
            </a:r>
          </a:p>
          <a:p>
            <a:pPr algn="just"/>
            <a:r>
              <a:rPr lang="en-US" sz="1800" dirty="0"/>
              <a:t>C. Embedded methods</a:t>
            </a:r>
          </a:p>
          <a:p>
            <a:pPr algn="just"/>
            <a:r>
              <a:rPr lang="en-US" sz="1800" dirty="0"/>
              <a:t>D. Hybrid methods</a:t>
            </a:r>
          </a:p>
          <a:p>
            <a:pPr algn="just"/>
            <a:r>
              <a:rPr lang="en-US" sz="1800" dirty="0"/>
              <a:t>In this article, we will discuss some popular techniques of feature selection in machine learning.</a:t>
            </a:r>
          </a:p>
          <a:p>
            <a:pPr algn="just"/>
            <a:r>
              <a:rPr lang="en-US" sz="1800" b="1" dirty="0"/>
              <a:t> </a:t>
            </a:r>
          </a:p>
          <a:p>
            <a:pPr algn="just"/>
            <a:r>
              <a:rPr lang="en-US" sz="1800" b="1" dirty="0"/>
              <a:t>A. Filter methods</a:t>
            </a:r>
          </a:p>
          <a:p>
            <a:pPr algn="just"/>
            <a:r>
              <a:rPr lang="en-US" sz="1800" dirty="0"/>
              <a:t>Filter methods pick up the intrinsic properties of the features measured via univariate statistics instead of cross-validation performance. These methods are faster and less computationally expensive than wrapper methods. When dealing with high-dimensional data, it is computationally cheaper to use filter methods.</a:t>
            </a:r>
          </a:p>
          <a:p>
            <a:pPr algn="just"/>
            <a:r>
              <a:rPr lang="en-US" sz="1800" dirty="0"/>
              <a:t>Let’s, discuss some of these techniques:</a:t>
            </a:r>
          </a:p>
          <a:p>
            <a:pPr algn="just"/>
            <a:r>
              <a:rPr lang="en-US" sz="1800" dirty="0"/>
              <a:t>Information Gain</a:t>
            </a:r>
          </a:p>
          <a:p>
            <a:pPr algn="just"/>
            <a:r>
              <a:rPr lang="en-US" sz="1800" dirty="0"/>
              <a:t>Information gain calculates the reduction in entropy from the transformation of a dataset. It can be used for feature selection by evaluating the Information gain of each variable in the context of the target variable.</a:t>
            </a:r>
          </a:p>
          <a:p>
            <a:pPr algn="just"/>
            <a:endParaRPr lang="en-IN" sz="1800" dirty="0"/>
          </a:p>
        </p:txBody>
      </p:sp>
      <p:pic>
        <p:nvPicPr>
          <p:cNvPr id="3" name="Picture 2" descr="A screenshot of a computer&#10;&#10;Description automatically generated">
            <a:extLst>
              <a:ext uri="{FF2B5EF4-FFF2-40B4-BE49-F238E27FC236}">
                <a16:creationId xmlns:a16="http://schemas.microsoft.com/office/drawing/2014/main" id="{14D894D5-E197-3E98-89F6-9C48F30B6C2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8249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EE6C385-DB26-4020-817C-F6B99604680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418A4B2-0B17-8E62-EAF8-BBAA4DCF02DD}"/>
              </a:ext>
            </a:extLst>
          </p:cNvPr>
          <p:cNvSpPr>
            <a:spLocks noGrp="1"/>
          </p:cNvSpPr>
          <p:nvPr>
            <p:ph idx="1"/>
          </p:nvPr>
        </p:nvSpPr>
        <p:spPr>
          <a:xfrm>
            <a:off x="163773" y="914400"/>
            <a:ext cx="8523027" cy="5211763"/>
          </a:xfrm>
        </p:spPr>
        <p:txBody>
          <a:bodyPr>
            <a:normAutofit/>
          </a:bodyPr>
          <a:lstStyle/>
          <a:p>
            <a:pPr algn="just"/>
            <a:r>
              <a:rPr lang="en-US" sz="2400" dirty="0"/>
              <a:t>Chi-square Test</a:t>
            </a:r>
          </a:p>
          <a:p>
            <a:pPr algn="just"/>
            <a:r>
              <a:rPr lang="en-US" sz="2400" dirty="0"/>
              <a:t>The Chi-square test is used for categorical features in a dataset. We calculate Chi-square between each feature and the target and select the desired number of features with the best Chi-square scores. In order to correctly apply the chi-squared in order to test the relation between various features in the dataset and the target variable, the following conditions have to be met: the variables have to be categorical, sampled independently and values should have an expected frequency greater than 5.</a:t>
            </a:r>
          </a:p>
          <a:p>
            <a:pPr algn="just"/>
            <a:endParaRPr lang="en-IN" sz="2400" dirty="0"/>
          </a:p>
        </p:txBody>
      </p:sp>
      <p:pic>
        <p:nvPicPr>
          <p:cNvPr id="3" name="Picture 2" descr="A screenshot of a computer&#10;&#10;Description automatically generated">
            <a:extLst>
              <a:ext uri="{FF2B5EF4-FFF2-40B4-BE49-F238E27FC236}">
                <a16:creationId xmlns:a16="http://schemas.microsoft.com/office/drawing/2014/main" id="{BBBB2204-621B-FFE6-6C43-2873E094CD3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1473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A9079-40A6-3586-0188-BE197C216826}"/>
              </a:ext>
            </a:extLst>
          </p:cNvPr>
          <p:cNvSpPr>
            <a:spLocks noGrp="1"/>
          </p:cNvSpPr>
          <p:nvPr>
            <p:ph type="dt" sz="half" idx="10"/>
          </p:nvPr>
        </p:nvSpPr>
        <p:spPr/>
        <p:txBody>
          <a:bodyPr/>
          <a:lstStyle/>
          <a:p>
            <a:fld id="{0649A61E-24A5-4380-914E-45804F079C63}" type="datetime1">
              <a:rPr lang="en-US" smtClean="0"/>
              <a:t>7/11/2024</a:t>
            </a:fld>
            <a:endParaRPr lang="en-US" dirty="0"/>
          </a:p>
        </p:txBody>
      </p:sp>
      <p:sp>
        <p:nvSpPr>
          <p:cNvPr id="3" name="Footer Placeholder 2">
            <a:extLst>
              <a:ext uri="{FF2B5EF4-FFF2-40B4-BE49-F238E27FC236}">
                <a16:creationId xmlns:a16="http://schemas.microsoft.com/office/drawing/2014/main" id="{FEDA6916-D751-108B-462E-31B950E5DA5B}"/>
              </a:ext>
            </a:extLst>
          </p:cNvPr>
          <p:cNvSpPr>
            <a:spLocks noGrp="1"/>
          </p:cNvSpPr>
          <p:nvPr>
            <p:ph type="ftr" sz="quarter" idx="11"/>
          </p:nvPr>
        </p:nvSpPr>
        <p:spPr/>
        <p:txBody>
          <a:bodyPr/>
          <a:lstStyle/>
          <a:p>
            <a:r>
              <a:rPr lang="de-DE"/>
              <a:t>SOVERS SINGH BISHT</a:t>
            </a:r>
            <a:endParaRPr lang="en-US" dirty="0"/>
          </a:p>
        </p:txBody>
      </p:sp>
      <p:sp>
        <p:nvSpPr>
          <p:cNvPr id="4" name="Slide Number Placeholder 3">
            <a:extLst>
              <a:ext uri="{FF2B5EF4-FFF2-40B4-BE49-F238E27FC236}">
                <a16:creationId xmlns:a16="http://schemas.microsoft.com/office/drawing/2014/main" id="{6B86181E-91DF-5F84-0C89-326B8EE19F76}"/>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5" name="Title 1">
            <a:extLst>
              <a:ext uri="{FF2B5EF4-FFF2-40B4-BE49-F238E27FC236}">
                <a16:creationId xmlns:a16="http://schemas.microsoft.com/office/drawing/2014/main" id="{C06D7BF1-4137-89EF-0144-98006280540C}"/>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dirty="0">
                <a:solidFill>
                  <a:schemeClr val="tx1"/>
                </a:solidFill>
              </a:rPr>
              <a:t>Program Specific Outcomes (PSOs)</a:t>
            </a:r>
          </a:p>
        </p:txBody>
      </p:sp>
      <p:sp>
        <p:nvSpPr>
          <p:cNvPr id="7" name="TextBox 6">
            <a:extLst>
              <a:ext uri="{FF2B5EF4-FFF2-40B4-BE49-F238E27FC236}">
                <a16:creationId xmlns:a16="http://schemas.microsoft.com/office/drawing/2014/main" id="{DDBF29FD-3724-9CD2-F159-8A84D7FE960A}"/>
              </a:ext>
            </a:extLst>
          </p:cNvPr>
          <p:cNvSpPr txBox="1"/>
          <p:nvPr/>
        </p:nvSpPr>
        <p:spPr>
          <a:xfrm>
            <a:off x="304800" y="1154811"/>
            <a:ext cx="8598568" cy="4524315"/>
          </a:xfrm>
          <a:prstGeom prst="rect">
            <a:avLst/>
          </a:prstGeom>
          <a:noFill/>
        </p:spPr>
        <p:txBody>
          <a:bodyPr wrap="square">
            <a:spAutoFit/>
          </a:bodyPr>
          <a:lstStyle/>
          <a:p>
            <a:pPr algn="just"/>
            <a:r>
              <a:rPr lang="en-US" sz="2400" b="1" dirty="0"/>
              <a:t>PSO’s</a:t>
            </a:r>
          </a:p>
          <a:p>
            <a:pPr algn="just"/>
            <a:r>
              <a:rPr lang="en-US" sz="2400" b="1" dirty="0"/>
              <a:t>At the end of the program, the student will be able to-</a:t>
            </a:r>
          </a:p>
          <a:p>
            <a:pPr algn="just"/>
            <a:endParaRPr lang="en-US" sz="2400" dirty="0"/>
          </a:p>
          <a:p>
            <a:pPr algn="just"/>
            <a:r>
              <a:rPr lang="en-US" sz="2400" dirty="0"/>
              <a:t>PSO 1: </a:t>
            </a:r>
            <a:r>
              <a:rPr lang="en-US" sz="2400" dirty="0" err="1"/>
              <a:t>Analyse</a:t>
            </a:r>
            <a:r>
              <a:rPr lang="en-US" sz="2400" dirty="0"/>
              <a:t>, design and develop solutions by applying fundamental concepts of Data Science</a:t>
            </a:r>
          </a:p>
          <a:p>
            <a:pPr algn="just"/>
            <a:endParaRPr lang="en-US" sz="2400" dirty="0"/>
          </a:p>
          <a:p>
            <a:pPr algn="just"/>
            <a:r>
              <a:rPr lang="en-US" sz="2400" dirty="0"/>
              <a:t>PSO  2: Apply technical knowledge while using modern tools and technologies for solving complex problems. </a:t>
            </a:r>
          </a:p>
          <a:p>
            <a:pPr algn="just"/>
            <a:endParaRPr lang="en-US" sz="2400" dirty="0"/>
          </a:p>
          <a:p>
            <a:pPr algn="just"/>
            <a:r>
              <a:rPr lang="en-US" sz="2400" dirty="0"/>
              <a:t>PSO  3: Collaborate different fields of science and technology with right attitude, to work as an individual or as a team, demonstrating professional ethics for the well-being of society</a:t>
            </a:r>
          </a:p>
        </p:txBody>
      </p:sp>
      <p:pic>
        <p:nvPicPr>
          <p:cNvPr id="6" name="Picture 5" descr="A screenshot of a computer&#10;&#10;Description automatically generated">
            <a:extLst>
              <a:ext uri="{FF2B5EF4-FFF2-40B4-BE49-F238E27FC236}">
                <a16:creationId xmlns:a16="http://schemas.microsoft.com/office/drawing/2014/main" id="{001994B0-BB92-BA87-EC1D-EF24EF2272A8}"/>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33961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D457415-774B-4671-A0F3-F39852381971}"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Content Placeholder 2">
            <a:extLst>
              <a:ext uri="{FF2B5EF4-FFF2-40B4-BE49-F238E27FC236}">
                <a16:creationId xmlns:a16="http://schemas.microsoft.com/office/drawing/2014/main" id="{D9B85CCD-D7FD-3482-D13F-57F175A6B0BF}"/>
              </a:ext>
            </a:extLst>
          </p:cNvPr>
          <p:cNvPicPr>
            <a:picLocks noGrp="1" noChangeAspect="1"/>
          </p:cNvPicPr>
          <p:nvPr>
            <p:ph idx="1"/>
          </p:nvPr>
        </p:nvPicPr>
        <p:blipFill>
          <a:blip r:embed="rId3"/>
          <a:stretch>
            <a:fillRect/>
          </a:stretch>
        </p:blipFill>
        <p:spPr>
          <a:xfrm>
            <a:off x="457200" y="902103"/>
            <a:ext cx="8404522" cy="532724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298DF75-C533-0221-2739-09E45B5C340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5541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C13C94D-8594-4F90-9444-04ECF447B20B}"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8418A4B2-0B17-8E62-EAF8-BBAA4DCF02DD}"/>
              </a:ext>
            </a:extLst>
          </p:cNvPr>
          <p:cNvSpPr>
            <a:spLocks noGrp="1"/>
          </p:cNvSpPr>
          <p:nvPr>
            <p:ph idx="1"/>
          </p:nvPr>
        </p:nvSpPr>
        <p:spPr>
          <a:xfrm>
            <a:off x="191069" y="914400"/>
            <a:ext cx="8495731" cy="5211763"/>
          </a:xfrm>
        </p:spPr>
        <p:txBody>
          <a:bodyPr>
            <a:normAutofit fontScale="70000" lnSpcReduction="20000"/>
          </a:bodyPr>
          <a:lstStyle/>
          <a:p>
            <a:pPr algn="just"/>
            <a:r>
              <a:rPr lang="en-US" b="1" dirty="0"/>
              <a:t>Fisher’s Score</a:t>
            </a:r>
          </a:p>
          <a:p>
            <a:pPr algn="just"/>
            <a:r>
              <a:rPr lang="en-US" dirty="0"/>
              <a:t>Fisher score is one of the most widely used supervised feature selection methods. The algorithm which we will use returns the ranks of the variables based on the fisher’s score in descending order. We can then select the variables as per the case.</a:t>
            </a:r>
          </a:p>
          <a:p>
            <a:pPr algn="just"/>
            <a:endParaRPr lang="en-US" dirty="0"/>
          </a:p>
          <a:p>
            <a:pPr algn="just"/>
            <a:r>
              <a:rPr lang="en-US" b="1" dirty="0"/>
              <a:t>Correlation Coefficient</a:t>
            </a:r>
          </a:p>
          <a:p>
            <a:pPr algn="just"/>
            <a:r>
              <a:rPr lang="en-US" dirty="0"/>
              <a:t>Correlation is a measure of the linear relationship of 2 or more variables. Through correlation, we can predict one variable from the other. The logic behind using correlation for feature selection is that the good variables are highly correlated with the target. Furthermore, variables should be correlated with the target but should be uncorrelated among themselves.</a:t>
            </a:r>
          </a:p>
          <a:p>
            <a:pPr algn="just"/>
            <a:r>
              <a:rPr lang="en-US" dirty="0"/>
              <a:t>If two variables are correlated, we can predict one from the other. Therefore, if two features are correlated, the model only really needs one of them, as the second one does not add additional information. We will use the Pearson Correlation here.</a:t>
            </a:r>
          </a:p>
          <a:p>
            <a:pPr algn="just"/>
            <a:endParaRPr lang="en-IN" dirty="0"/>
          </a:p>
        </p:txBody>
      </p:sp>
      <p:pic>
        <p:nvPicPr>
          <p:cNvPr id="3" name="Picture 2" descr="A screenshot of a computer&#10;&#10;Description automatically generated">
            <a:extLst>
              <a:ext uri="{FF2B5EF4-FFF2-40B4-BE49-F238E27FC236}">
                <a16:creationId xmlns:a16="http://schemas.microsoft.com/office/drawing/2014/main" id="{062F83D1-B012-21F0-C63E-C3939AFF17F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52672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1F42E9E-EE8D-4D97-8D6D-0F673D9314E5}"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Content Placeholder 2">
            <a:extLst>
              <a:ext uri="{FF2B5EF4-FFF2-40B4-BE49-F238E27FC236}">
                <a16:creationId xmlns:a16="http://schemas.microsoft.com/office/drawing/2014/main" id="{714919E2-6A46-D80D-37D9-679B80C902C2}"/>
              </a:ext>
            </a:extLst>
          </p:cNvPr>
          <p:cNvPicPr>
            <a:picLocks noGrp="1" noChangeAspect="1"/>
          </p:cNvPicPr>
          <p:nvPr>
            <p:ph idx="1"/>
          </p:nvPr>
        </p:nvPicPr>
        <p:blipFill>
          <a:blip r:embed="rId3"/>
          <a:stretch>
            <a:fillRect/>
          </a:stretch>
        </p:blipFill>
        <p:spPr>
          <a:xfrm>
            <a:off x="226352" y="812800"/>
            <a:ext cx="8781170" cy="5908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15664BF-029C-4C27-B92E-9F6DC19D7CE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37072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053C868-992F-4C38-9E54-52BE495A9CF4}"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558B2ED1-4EB6-4B63-8CBB-3CB6901BA1E4}"/>
              </a:ext>
            </a:extLst>
          </p:cNvPr>
          <p:cNvSpPr>
            <a:spLocks noGrp="1"/>
          </p:cNvSpPr>
          <p:nvPr>
            <p:ph idx="1"/>
          </p:nvPr>
        </p:nvSpPr>
        <p:spPr>
          <a:xfrm>
            <a:off x="163773" y="812800"/>
            <a:ext cx="8734567" cy="5313363"/>
          </a:xfrm>
        </p:spPr>
        <p:txBody>
          <a:bodyPr>
            <a:normAutofit fontScale="92500" lnSpcReduction="10000"/>
          </a:bodyPr>
          <a:lstStyle/>
          <a:p>
            <a:pPr algn="just"/>
            <a:r>
              <a:rPr lang="en-US" sz="2400" dirty="0"/>
              <a:t>We need to set an absolute value, say 0.5 as the threshold for selecting the variables. If we find that the predictor variables are correlated among themselves, we can drop the variable which has a lower correlation coefficient value with the target variable. We can also compute multiple correlation coefficients to check whether more than two variables are correlated to each other. This phenomenon is known as multicollinearity.</a:t>
            </a:r>
          </a:p>
          <a:p>
            <a:pPr algn="just"/>
            <a:r>
              <a:rPr lang="en-US" sz="2400" b="1" dirty="0"/>
              <a:t>Variance Threshold</a:t>
            </a:r>
          </a:p>
          <a:p>
            <a:pPr algn="just"/>
            <a:r>
              <a:rPr lang="en-US" sz="2400" dirty="0"/>
              <a:t>The variance threshold is a simple baseline approach to feature selection. It removes all features which variance doesn’t meet some threshold. By default, it removes all zero-variance features, i.e., features that have the same value in all samples. We assume that features with a higher variance may contain more useful information, but note that we are not taking the relationship between feature variables or feature and target variables into account, which is one of the drawbacks of filter methods.</a:t>
            </a:r>
          </a:p>
          <a:p>
            <a:pPr algn="just"/>
            <a:endParaRPr lang="en-IN" sz="2400" dirty="0"/>
          </a:p>
        </p:txBody>
      </p:sp>
      <p:pic>
        <p:nvPicPr>
          <p:cNvPr id="3" name="Picture 2" descr="A screenshot of a computer&#10;&#10;Description automatically generated">
            <a:extLst>
              <a:ext uri="{FF2B5EF4-FFF2-40B4-BE49-F238E27FC236}">
                <a16:creationId xmlns:a16="http://schemas.microsoft.com/office/drawing/2014/main" id="{8162D52B-8BB9-C409-066E-EF9219A32FF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0969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A3FBB41-D275-46B0-AC32-7EACC79DBC28}"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AE9C041D-6B0A-EF41-DECB-9C6FC14902FD}"/>
              </a:ext>
            </a:extLst>
          </p:cNvPr>
          <p:cNvPicPr>
            <a:picLocks noGrp="1" noChangeAspect="1"/>
          </p:cNvPicPr>
          <p:nvPr>
            <p:ph idx="1"/>
          </p:nvPr>
        </p:nvPicPr>
        <p:blipFill>
          <a:blip r:embed="rId3"/>
          <a:stretch>
            <a:fillRect/>
          </a:stretch>
        </p:blipFill>
        <p:spPr>
          <a:xfrm>
            <a:off x="292608" y="1101567"/>
            <a:ext cx="8394192" cy="478061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C27C7D8-3849-9790-167D-6117A110B72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95440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F3A91FD-A367-4FCD-B9FE-3F57F1E6ABE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F5E6702D-038A-0FA9-E082-25A28B19528A}"/>
              </a:ext>
            </a:extLst>
          </p:cNvPr>
          <p:cNvSpPr>
            <a:spLocks noGrp="1"/>
          </p:cNvSpPr>
          <p:nvPr>
            <p:ph idx="1"/>
          </p:nvPr>
        </p:nvSpPr>
        <p:spPr>
          <a:xfrm>
            <a:off x="232012" y="941696"/>
            <a:ext cx="8454788" cy="5184467"/>
          </a:xfrm>
        </p:spPr>
        <p:txBody>
          <a:bodyPr>
            <a:normAutofit/>
          </a:bodyPr>
          <a:lstStyle/>
          <a:p>
            <a:pPr algn="just"/>
            <a:r>
              <a:rPr lang="en-US" sz="2300" dirty="0"/>
              <a:t>Mean Absolute Difference (MAD)</a:t>
            </a:r>
          </a:p>
          <a:p>
            <a:pPr algn="just"/>
            <a:r>
              <a:rPr lang="en-US" sz="2300" dirty="0"/>
              <a:t>‘The mean absolute difference (MAD) computes the absolute difference from the mean value. The main difference between the variance and MAD measures is the absence of the square in the latter. The MAD, like the variance, is also a scale variant.’  This means that higher the MAD, higher the discriminatory power.</a:t>
            </a:r>
          </a:p>
          <a:p>
            <a:pPr algn="just"/>
            <a:endParaRPr lang="en-IN" sz="2300" dirty="0"/>
          </a:p>
        </p:txBody>
      </p:sp>
      <p:pic>
        <p:nvPicPr>
          <p:cNvPr id="3" name="Picture 2">
            <a:extLst>
              <a:ext uri="{FF2B5EF4-FFF2-40B4-BE49-F238E27FC236}">
                <a16:creationId xmlns:a16="http://schemas.microsoft.com/office/drawing/2014/main" id="{8205AD53-EC65-46A1-891D-7E23443E5196}"/>
              </a:ext>
            </a:extLst>
          </p:cNvPr>
          <p:cNvPicPr>
            <a:picLocks noChangeAspect="1"/>
          </p:cNvPicPr>
          <p:nvPr/>
        </p:nvPicPr>
        <p:blipFill>
          <a:blip r:embed="rId3"/>
          <a:stretch>
            <a:fillRect/>
          </a:stretch>
        </p:blipFill>
        <p:spPr>
          <a:xfrm>
            <a:off x="457200" y="3234518"/>
            <a:ext cx="8229600" cy="31475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2F78567-06A0-A1F7-89FE-9C073267114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7309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1202CA0-C7BC-4676-B2E9-C1A02D1AFC5C}"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F5E6702D-038A-0FA9-E082-25A28B19528A}"/>
              </a:ext>
            </a:extLst>
          </p:cNvPr>
          <p:cNvSpPr>
            <a:spLocks noGrp="1"/>
          </p:cNvSpPr>
          <p:nvPr>
            <p:ph idx="1"/>
          </p:nvPr>
        </p:nvSpPr>
        <p:spPr>
          <a:xfrm>
            <a:off x="327546" y="928048"/>
            <a:ext cx="8359254" cy="5198115"/>
          </a:xfrm>
        </p:spPr>
        <p:txBody>
          <a:bodyPr>
            <a:normAutofit fontScale="85000" lnSpcReduction="20000"/>
          </a:bodyPr>
          <a:lstStyle/>
          <a:p>
            <a:pPr algn="just"/>
            <a:r>
              <a:rPr lang="en-US" dirty="0"/>
              <a:t>Dispersion ratio</a:t>
            </a:r>
          </a:p>
          <a:p>
            <a:pPr algn="just"/>
            <a:r>
              <a:rPr lang="en-US" dirty="0"/>
              <a:t>‘Another measure of dispersion applies the arithmetic mean (AM) and the geometric mean (GM). For a given (positive) feature Xi on n patterns, the AM and GM are given by</a:t>
            </a:r>
          </a:p>
          <a:p>
            <a:pPr algn="just"/>
            <a:r>
              <a:rPr lang="en-US" dirty="0"/>
              <a:t> </a:t>
            </a:r>
          </a:p>
          <a:p>
            <a:pPr algn="just"/>
            <a:r>
              <a:rPr lang="en-US" dirty="0"/>
              <a:t>respectively; since </a:t>
            </a:r>
            <a:r>
              <a:rPr lang="en-US" dirty="0" err="1"/>
              <a:t>AMi</a:t>
            </a:r>
            <a:r>
              <a:rPr lang="en-US" dirty="0"/>
              <a:t> ≥ </a:t>
            </a:r>
            <a:r>
              <a:rPr lang="en-US" dirty="0" err="1"/>
              <a:t>GMi</a:t>
            </a:r>
            <a:r>
              <a:rPr lang="en-US" dirty="0"/>
              <a:t>, with equality holding if and only if Xi1 = Xi2 = …. = Xin, then the ratio</a:t>
            </a:r>
          </a:p>
          <a:p>
            <a:pPr algn="just"/>
            <a:r>
              <a:rPr lang="en-US" dirty="0"/>
              <a:t> </a:t>
            </a:r>
          </a:p>
          <a:p>
            <a:pPr algn="just"/>
            <a:r>
              <a:rPr lang="en-US" dirty="0"/>
              <a:t>can be used as a dispersion measure. Higher dispersion implies a higher value of Ri, thus a more relevant feature. Conversely, when all the feature samples have (roughly) the same value, Ri is close to 1, indicating a low relevance feature.’ </a:t>
            </a:r>
          </a:p>
          <a:p>
            <a:pPr algn="just"/>
            <a:endParaRPr lang="en-IN" dirty="0"/>
          </a:p>
        </p:txBody>
      </p:sp>
      <p:pic>
        <p:nvPicPr>
          <p:cNvPr id="3" name="Picture 2" descr="A screenshot of a computer&#10;&#10;Description automatically generated">
            <a:extLst>
              <a:ext uri="{FF2B5EF4-FFF2-40B4-BE49-F238E27FC236}">
                <a16:creationId xmlns:a16="http://schemas.microsoft.com/office/drawing/2014/main" id="{C576F3BA-06C6-9AAE-A768-3AD109B181B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72543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753DD48-29DB-43F3-B6C8-890D378CBB1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5D2DC220-F11D-C952-C0FF-28ADD7154C29}"/>
              </a:ext>
            </a:extLst>
          </p:cNvPr>
          <p:cNvPicPr>
            <a:picLocks noGrp="1" noChangeAspect="1"/>
          </p:cNvPicPr>
          <p:nvPr>
            <p:ph idx="1"/>
          </p:nvPr>
        </p:nvPicPr>
        <p:blipFill>
          <a:blip r:embed="rId3"/>
          <a:stretch>
            <a:fillRect/>
          </a:stretch>
        </p:blipFill>
        <p:spPr>
          <a:xfrm>
            <a:off x="237540" y="979335"/>
            <a:ext cx="8449260" cy="1913990"/>
          </a:xfrm>
          <a:prstGeom prst="rect">
            <a:avLst/>
          </a:prstGeom>
        </p:spPr>
      </p:pic>
      <p:pic>
        <p:nvPicPr>
          <p:cNvPr id="11" name="Picture 10">
            <a:extLst>
              <a:ext uri="{FF2B5EF4-FFF2-40B4-BE49-F238E27FC236}">
                <a16:creationId xmlns:a16="http://schemas.microsoft.com/office/drawing/2014/main" id="{27A09864-1D66-5CF3-BD7D-30305033511C}"/>
              </a:ext>
            </a:extLst>
          </p:cNvPr>
          <p:cNvPicPr>
            <a:picLocks noChangeAspect="1"/>
          </p:cNvPicPr>
          <p:nvPr/>
        </p:nvPicPr>
        <p:blipFill>
          <a:blip r:embed="rId4"/>
          <a:stretch>
            <a:fillRect/>
          </a:stretch>
        </p:blipFill>
        <p:spPr>
          <a:xfrm>
            <a:off x="2371225" y="3159565"/>
            <a:ext cx="3773751" cy="251786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679AE18-077D-CCD6-6E1E-6220D8D254CC}"/>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53443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C787EB8-32AA-4C44-B5E4-D89CE0E629AD}"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89983664-DFD6-1128-40A1-EC1FE2204F65}"/>
              </a:ext>
            </a:extLst>
          </p:cNvPr>
          <p:cNvSpPr>
            <a:spLocks noGrp="1"/>
          </p:cNvSpPr>
          <p:nvPr>
            <p:ph idx="1"/>
          </p:nvPr>
        </p:nvSpPr>
        <p:spPr>
          <a:xfrm>
            <a:off x="457199" y="835922"/>
            <a:ext cx="8427493" cy="3995385"/>
          </a:xfrm>
        </p:spPr>
        <p:txBody>
          <a:bodyPr>
            <a:normAutofit fontScale="62500" lnSpcReduction="20000"/>
          </a:bodyPr>
          <a:lstStyle/>
          <a:p>
            <a:pPr algn="just"/>
            <a:r>
              <a:rPr lang="en-US" dirty="0"/>
              <a:t>B. Wrapper Methods:</a:t>
            </a:r>
          </a:p>
          <a:p>
            <a:pPr algn="just"/>
            <a:r>
              <a:rPr lang="en-US" dirty="0"/>
              <a:t>Wrappers require some method to search the space of all possible subsets of features, assessing their quality by learning and evaluating a classifier with that feature subset. The feature selection process is based on a specific machine learning algorithm that we are trying to fit on a given dataset. It follows a greedy search approach by evaluating all the possible combinations of features against the evaluation criterion. The wrapper methods usually result in better predictive accuracy than filter methods.</a:t>
            </a:r>
          </a:p>
          <a:p>
            <a:pPr algn="just"/>
            <a:r>
              <a:rPr lang="en-US" dirty="0"/>
              <a:t>Let’s, discuss some of these techniques:</a:t>
            </a:r>
          </a:p>
          <a:p>
            <a:pPr algn="just"/>
            <a:r>
              <a:rPr lang="en-US" dirty="0"/>
              <a:t>Forward Feature Selection</a:t>
            </a:r>
          </a:p>
          <a:p>
            <a:pPr algn="just"/>
            <a:r>
              <a:rPr lang="en-US" dirty="0"/>
              <a:t>This is an iterative method wherein we start with the best performing variable against the target. Next, we select another variable that gives the best performance in combination with the first selected variable. This process continues until the preset criterion is achieved.</a:t>
            </a:r>
          </a:p>
          <a:p>
            <a:pPr algn="just"/>
            <a:endParaRPr lang="en-IN" dirty="0"/>
          </a:p>
        </p:txBody>
      </p:sp>
      <p:pic>
        <p:nvPicPr>
          <p:cNvPr id="8" name="Picture 7">
            <a:extLst>
              <a:ext uri="{FF2B5EF4-FFF2-40B4-BE49-F238E27FC236}">
                <a16:creationId xmlns:a16="http://schemas.microsoft.com/office/drawing/2014/main" id="{3B871997-2760-376F-913E-310CCC0F9305}"/>
              </a:ext>
            </a:extLst>
          </p:cNvPr>
          <p:cNvPicPr>
            <a:picLocks noChangeAspect="1"/>
          </p:cNvPicPr>
          <p:nvPr/>
        </p:nvPicPr>
        <p:blipFill>
          <a:blip r:embed="rId3"/>
          <a:stretch>
            <a:fillRect/>
          </a:stretch>
        </p:blipFill>
        <p:spPr>
          <a:xfrm>
            <a:off x="566383" y="4746952"/>
            <a:ext cx="8229601" cy="17493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A8DF478-726D-C951-B88A-0C378456C38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6767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56707FD-CEE4-48EF-BA0B-63A8B641C35E}"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3C170C81-3B2F-A050-D1B9-4C000001AB92}"/>
              </a:ext>
            </a:extLst>
          </p:cNvPr>
          <p:cNvSpPr>
            <a:spLocks noGrp="1"/>
          </p:cNvSpPr>
          <p:nvPr>
            <p:ph idx="1"/>
          </p:nvPr>
        </p:nvSpPr>
        <p:spPr>
          <a:xfrm>
            <a:off x="232012" y="941696"/>
            <a:ext cx="8707272" cy="2320119"/>
          </a:xfrm>
        </p:spPr>
        <p:txBody>
          <a:bodyPr>
            <a:normAutofit fontScale="85000" lnSpcReduction="10000"/>
          </a:bodyPr>
          <a:lstStyle/>
          <a:p>
            <a:pPr algn="just"/>
            <a:r>
              <a:rPr lang="en-US" sz="2400" dirty="0"/>
              <a:t>This method works exactly opposite to the Forward Feature Selection method. Here, we start with all the features available and build a model. Next, we the variable from the model which gives the best evaluation measure value. This process is continued until the preset criterion is achieved.</a:t>
            </a:r>
          </a:p>
          <a:p>
            <a:pPr algn="just"/>
            <a:r>
              <a:rPr lang="en-US" sz="2400" dirty="0"/>
              <a:t> </a:t>
            </a:r>
          </a:p>
          <a:p>
            <a:pPr algn="just"/>
            <a:r>
              <a:rPr lang="en-US" sz="2400" dirty="0"/>
              <a:t>This method along with the one discussed above is also known as the Sequential Feature Selection method.</a:t>
            </a:r>
          </a:p>
          <a:p>
            <a:pPr algn="just"/>
            <a:endParaRPr lang="en-IN" sz="2400" dirty="0"/>
          </a:p>
        </p:txBody>
      </p:sp>
      <p:pic>
        <p:nvPicPr>
          <p:cNvPr id="8" name="Picture 7">
            <a:extLst>
              <a:ext uri="{FF2B5EF4-FFF2-40B4-BE49-F238E27FC236}">
                <a16:creationId xmlns:a16="http://schemas.microsoft.com/office/drawing/2014/main" id="{328D7CBE-0FEB-579B-850F-C928D77C8AD7}"/>
              </a:ext>
            </a:extLst>
          </p:cNvPr>
          <p:cNvPicPr>
            <a:picLocks noChangeAspect="1"/>
          </p:cNvPicPr>
          <p:nvPr/>
        </p:nvPicPr>
        <p:blipFill>
          <a:blip r:embed="rId3"/>
          <a:stretch>
            <a:fillRect/>
          </a:stretch>
        </p:blipFill>
        <p:spPr>
          <a:xfrm>
            <a:off x="457200" y="3517712"/>
            <a:ext cx="8372901" cy="251459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309A7D1-9475-F609-2256-535FBF88312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123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6C61-91CA-5C97-BF6C-A2F759E3FFD4}"/>
              </a:ext>
            </a:extLst>
          </p:cNvPr>
          <p:cNvSpPr>
            <a:spLocks noGrp="1"/>
          </p:cNvSpPr>
          <p:nvPr>
            <p:ph type="dt" sz="half" idx="10"/>
          </p:nvPr>
        </p:nvSpPr>
        <p:spPr/>
        <p:txBody>
          <a:bodyPr/>
          <a:lstStyle/>
          <a:p>
            <a:fld id="{8F5828F7-326D-49A2-8B44-057FEDBD705B}" type="datetime1">
              <a:rPr lang="en-US" smtClean="0"/>
              <a:t>7/11/2024</a:t>
            </a:fld>
            <a:endParaRPr lang="en-US" dirty="0"/>
          </a:p>
        </p:txBody>
      </p:sp>
      <p:sp>
        <p:nvSpPr>
          <p:cNvPr id="3" name="Footer Placeholder 2">
            <a:extLst>
              <a:ext uri="{FF2B5EF4-FFF2-40B4-BE49-F238E27FC236}">
                <a16:creationId xmlns:a16="http://schemas.microsoft.com/office/drawing/2014/main" id="{7C46F3BD-666D-31B3-AEEE-489188667CA5}"/>
              </a:ext>
            </a:extLst>
          </p:cNvPr>
          <p:cNvSpPr>
            <a:spLocks noGrp="1"/>
          </p:cNvSpPr>
          <p:nvPr>
            <p:ph type="ftr" sz="quarter" idx="11"/>
          </p:nvPr>
        </p:nvSpPr>
        <p:spPr/>
        <p:txBody>
          <a:bodyPr/>
          <a:lstStyle/>
          <a:p>
            <a:r>
              <a:rPr lang="de-DE"/>
              <a:t>SOVERS SINGH BISHT</a:t>
            </a:r>
            <a:endParaRPr lang="en-US" dirty="0"/>
          </a:p>
        </p:txBody>
      </p:sp>
      <p:sp>
        <p:nvSpPr>
          <p:cNvPr id="4" name="Slide Number Placeholder 3">
            <a:extLst>
              <a:ext uri="{FF2B5EF4-FFF2-40B4-BE49-F238E27FC236}">
                <a16:creationId xmlns:a16="http://schemas.microsoft.com/office/drawing/2014/main" id="{00A02CB5-74C0-0FE6-0AD9-DA57CFF54618}"/>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5" name="Title 1">
            <a:extLst>
              <a:ext uri="{FF2B5EF4-FFF2-40B4-BE49-F238E27FC236}">
                <a16:creationId xmlns:a16="http://schemas.microsoft.com/office/drawing/2014/main" id="{5A4ACA45-F6D7-97A7-7BE0-E4E3138AA839}"/>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dirty="0">
                <a:solidFill>
                  <a:schemeClr val="tx1"/>
                </a:solidFill>
              </a:rPr>
              <a:t>COs and PSOs Mapping</a:t>
            </a:r>
          </a:p>
        </p:txBody>
      </p:sp>
      <p:pic>
        <p:nvPicPr>
          <p:cNvPr id="6" name="Picture 5">
            <a:extLst>
              <a:ext uri="{FF2B5EF4-FFF2-40B4-BE49-F238E27FC236}">
                <a16:creationId xmlns:a16="http://schemas.microsoft.com/office/drawing/2014/main" id="{B6E696E6-232D-5077-332D-A1203ABB7B7A}"/>
              </a:ext>
            </a:extLst>
          </p:cNvPr>
          <p:cNvPicPr>
            <a:picLocks noChangeAspect="1"/>
          </p:cNvPicPr>
          <p:nvPr/>
        </p:nvPicPr>
        <p:blipFill>
          <a:blip r:embed="rId2"/>
          <a:stretch>
            <a:fillRect/>
          </a:stretch>
        </p:blipFill>
        <p:spPr>
          <a:xfrm>
            <a:off x="2294017" y="1716401"/>
            <a:ext cx="4948237" cy="325013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A195149-EB16-1E0F-5CCE-DEC88DCBE80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9193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8253B6E-2260-4700-B27A-E72F55D5296E}"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3C170C81-3B2F-A050-D1B9-4C000001AB92}"/>
              </a:ext>
            </a:extLst>
          </p:cNvPr>
          <p:cNvSpPr>
            <a:spLocks noGrp="1"/>
          </p:cNvSpPr>
          <p:nvPr>
            <p:ph idx="1"/>
          </p:nvPr>
        </p:nvSpPr>
        <p:spPr>
          <a:xfrm>
            <a:off x="300251" y="812800"/>
            <a:ext cx="8386549" cy="5313363"/>
          </a:xfrm>
        </p:spPr>
        <p:txBody>
          <a:bodyPr>
            <a:normAutofit/>
          </a:bodyPr>
          <a:lstStyle/>
          <a:p>
            <a:pPr algn="just"/>
            <a:r>
              <a:rPr lang="en-US" sz="2000" dirty="0"/>
              <a:t>Exhaustive Feature Selection</a:t>
            </a:r>
          </a:p>
          <a:p>
            <a:pPr algn="just"/>
            <a:r>
              <a:rPr lang="en-US" sz="2000" dirty="0"/>
              <a:t>This is the most robust feature selection method covered so far. This is a brute-force evaluation of each feature subset. This means that it tries every possible combination of the variables and returns the best performing subset.</a:t>
            </a:r>
          </a:p>
          <a:p>
            <a:pPr algn="just"/>
            <a:endParaRPr lang="en-IN" sz="2000" dirty="0"/>
          </a:p>
        </p:txBody>
      </p:sp>
      <p:pic>
        <p:nvPicPr>
          <p:cNvPr id="3" name="Picture 2">
            <a:extLst>
              <a:ext uri="{FF2B5EF4-FFF2-40B4-BE49-F238E27FC236}">
                <a16:creationId xmlns:a16="http://schemas.microsoft.com/office/drawing/2014/main" id="{8310E1FE-04C4-E11B-E79F-8EAE49DCAF56}"/>
              </a:ext>
            </a:extLst>
          </p:cNvPr>
          <p:cNvPicPr>
            <a:picLocks noChangeAspect="1"/>
          </p:cNvPicPr>
          <p:nvPr/>
        </p:nvPicPr>
        <p:blipFill>
          <a:blip r:embed="rId3"/>
          <a:stretch>
            <a:fillRect/>
          </a:stretch>
        </p:blipFill>
        <p:spPr>
          <a:xfrm>
            <a:off x="641115" y="2407534"/>
            <a:ext cx="8045685" cy="445046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EA099C5-9C68-4BB2-1DB4-343A2BC1CDC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92997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5182F33-A513-4596-82CF-7482E747BF6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3C170C81-3B2F-A050-D1B9-4C000001AB92}"/>
              </a:ext>
            </a:extLst>
          </p:cNvPr>
          <p:cNvSpPr>
            <a:spLocks noGrp="1"/>
          </p:cNvSpPr>
          <p:nvPr>
            <p:ph idx="1"/>
          </p:nvPr>
        </p:nvSpPr>
        <p:spPr>
          <a:xfrm>
            <a:off x="272955" y="812801"/>
            <a:ext cx="8666329" cy="2817504"/>
          </a:xfrm>
        </p:spPr>
        <p:txBody>
          <a:bodyPr>
            <a:noAutofit/>
          </a:bodyPr>
          <a:lstStyle/>
          <a:p>
            <a:pPr algn="just"/>
            <a:r>
              <a:rPr lang="en-US" sz="2000" dirty="0"/>
              <a:t>Recursive Feature Elimination</a:t>
            </a:r>
          </a:p>
          <a:p>
            <a:pPr algn="just"/>
            <a:r>
              <a:rPr lang="en-US" sz="2000" dirty="0"/>
              <a:t>‘Given an external estimator that assigns weights to features (e.g., the coefficients of a linear model), the goal of recursive feature elimination (RFE) is to select features by recursively considering smaller and smaller sets of features. First, the estimator is trained on the initial set of features and the importance of each feature is obtained either through a </a:t>
            </a:r>
            <a:r>
              <a:rPr lang="en-US" sz="2000" dirty="0" err="1"/>
              <a:t>coef</a:t>
            </a:r>
            <a:r>
              <a:rPr lang="en-US" sz="2000" dirty="0"/>
              <a:t>_ attribute or through a </a:t>
            </a:r>
            <a:r>
              <a:rPr lang="en-US" sz="2000" dirty="0" err="1"/>
              <a:t>feature_importances</a:t>
            </a:r>
            <a:r>
              <a:rPr lang="en-US" sz="2000" dirty="0"/>
              <a:t>_ attribute.</a:t>
            </a:r>
          </a:p>
          <a:p>
            <a:pPr algn="just"/>
            <a:r>
              <a:rPr lang="en-US" sz="2000" dirty="0"/>
              <a:t>Then, the least important features are pruned from the current set of features. That procedure is recursively repeated on the pruned set until the desired number of features to select is eventually reached.’</a:t>
            </a:r>
          </a:p>
          <a:p>
            <a:pPr marL="0" indent="0" algn="just">
              <a:buNone/>
            </a:pPr>
            <a:r>
              <a:rPr lang="en-US" sz="2000" dirty="0"/>
              <a:t> </a:t>
            </a:r>
          </a:p>
          <a:p>
            <a:pPr marL="0" indent="0" algn="just">
              <a:buNone/>
            </a:pPr>
            <a:r>
              <a:rPr lang="en-US" sz="2000" dirty="0"/>
              <a:t> </a:t>
            </a:r>
          </a:p>
          <a:p>
            <a:pPr algn="just"/>
            <a:endParaRPr lang="en-IN" sz="2000" dirty="0"/>
          </a:p>
        </p:txBody>
      </p:sp>
      <p:pic>
        <p:nvPicPr>
          <p:cNvPr id="3" name="Picture 2">
            <a:extLst>
              <a:ext uri="{FF2B5EF4-FFF2-40B4-BE49-F238E27FC236}">
                <a16:creationId xmlns:a16="http://schemas.microsoft.com/office/drawing/2014/main" id="{98041992-23FA-4AB6-3153-9DFCEE68CDDB}"/>
              </a:ext>
            </a:extLst>
          </p:cNvPr>
          <p:cNvPicPr>
            <a:picLocks noChangeAspect="1"/>
          </p:cNvPicPr>
          <p:nvPr/>
        </p:nvPicPr>
        <p:blipFill>
          <a:blip r:embed="rId3"/>
          <a:stretch>
            <a:fillRect/>
          </a:stretch>
        </p:blipFill>
        <p:spPr>
          <a:xfrm>
            <a:off x="672428" y="4243911"/>
            <a:ext cx="7789184" cy="162462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05893B6-904B-F931-8BA7-5AA669EB05A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10170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09AA37E-173F-41B1-A719-7E96999F182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3C170C81-3B2F-A050-D1B9-4C000001AB92}"/>
              </a:ext>
            </a:extLst>
          </p:cNvPr>
          <p:cNvSpPr>
            <a:spLocks noGrp="1"/>
          </p:cNvSpPr>
          <p:nvPr>
            <p:ph idx="1"/>
          </p:nvPr>
        </p:nvSpPr>
        <p:spPr>
          <a:xfrm>
            <a:off x="191069" y="812800"/>
            <a:ext cx="8495731" cy="5313363"/>
          </a:xfrm>
        </p:spPr>
        <p:txBody>
          <a:bodyPr>
            <a:normAutofit fontScale="70000" lnSpcReduction="20000"/>
          </a:bodyPr>
          <a:lstStyle/>
          <a:p>
            <a:pPr algn="just"/>
            <a:r>
              <a:rPr lang="en-US" dirty="0"/>
              <a:t>C. Embedded Methods:</a:t>
            </a:r>
          </a:p>
          <a:p>
            <a:pPr algn="just"/>
            <a:r>
              <a:rPr lang="en-US" dirty="0"/>
              <a:t>These methods encompass the benefits of both the wrapper and filter methods, by including interactions of features but also maintaining reasonable computational cost. Embedded methods are iterative in the sense that takes care of each iteration of the model training process and carefully extracts those features which contribute the most to the training for a particular iteration.</a:t>
            </a:r>
          </a:p>
          <a:p>
            <a:pPr algn="just"/>
            <a:r>
              <a:rPr lang="en-US" dirty="0"/>
              <a:t>Let’s, discuss some of these techniques :</a:t>
            </a:r>
          </a:p>
          <a:p>
            <a:pPr algn="just"/>
            <a:r>
              <a:rPr lang="en-US" b="1" dirty="0"/>
              <a:t>LASSO Regularization </a:t>
            </a:r>
          </a:p>
          <a:p>
            <a:pPr algn="just"/>
            <a:r>
              <a:rPr lang="en-US" dirty="0"/>
              <a:t>Regularization consists of adding a penalty to the different parameters of the machine learning model to reduce the freedom of the model, i.e. to avoid over-fitting. In linear model regularization, the penalty is applied over the coefficients that multiply each of the predictors. From the different types of regularization, Lasso or L1 has the property that is able to shrink some of the coefficients to zero. Therefore, that feature can be removed from the model.</a:t>
            </a:r>
          </a:p>
          <a:p>
            <a:pPr algn="just"/>
            <a:endParaRPr lang="en-US" dirty="0"/>
          </a:p>
          <a:p>
            <a:pPr algn="just"/>
            <a:endParaRPr lang="en-IN" dirty="0"/>
          </a:p>
        </p:txBody>
      </p:sp>
      <p:pic>
        <p:nvPicPr>
          <p:cNvPr id="3" name="Picture 2" descr="A screenshot of a computer&#10;&#10;Description automatically generated">
            <a:extLst>
              <a:ext uri="{FF2B5EF4-FFF2-40B4-BE49-F238E27FC236}">
                <a16:creationId xmlns:a16="http://schemas.microsoft.com/office/drawing/2014/main" id="{0DCDDE9E-699E-756B-1257-B29C405020A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6397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DCDDB32-50A8-4B70-A0FA-A67D346E7012}"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Content Placeholder 2">
            <a:extLst>
              <a:ext uri="{FF2B5EF4-FFF2-40B4-BE49-F238E27FC236}">
                <a16:creationId xmlns:a16="http://schemas.microsoft.com/office/drawing/2014/main" id="{DCE13224-D22A-2C5B-BDEF-00058E946D88}"/>
              </a:ext>
            </a:extLst>
          </p:cNvPr>
          <p:cNvPicPr>
            <a:picLocks noGrp="1" noChangeAspect="1"/>
          </p:cNvPicPr>
          <p:nvPr>
            <p:ph idx="1"/>
          </p:nvPr>
        </p:nvPicPr>
        <p:blipFill>
          <a:blip r:embed="rId3"/>
          <a:stretch>
            <a:fillRect/>
          </a:stretch>
        </p:blipFill>
        <p:spPr>
          <a:xfrm>
            <a:off x="258831" y="928695"/>
            <a:ext cx="8639509" cy="1883827"/>
          </a:xfrm>
          <a:prstGeom prst="rect">
            <a:avLst/>
          </a:prstGeom>
        </p:spPr>
      </p:pic>
      <p:sp>
        <p:nvSpPr>
          <p:cNvPr id="10" name="TextBox 9">
            <a:extLst>
              <a:ext uri="{FF2B5EF4-FFF2-40B4-BE49-F238E27FC236}">
                <a16:creationId xmlns:a16="http://schemas.microsoft.com/office/drawing/2014/main" id="{50FECDA8-93D2-7E7A-6604-E5DE1075B437}"/>
              </a:ext>
            </a:extLst>
          </p:cNvPr>
          <p:cNvSpPr txBox="1"/>
          <p:nvPr/>
        </p:nvSpPr>
        <p:spPr>
          <a:xfrm>
            <a:off x="258831" y="3003097"/>
            <a:ext cx="8762339" cy="2308324"/>
          </a:xfrm>
          <a:prstGeom prst="rect">
            <a:avLst/>
          </a:prstGeom>
          <a:noFill/>
        </p:spPr>
        <p:txBody>
          <a:bodyPr wrap="square">
            <a:spAutoFit/>
          </a:bodyPr>
          <a:lstStyle/>
          <a:p>
            <a:pPr algn="just"/>
            <a:r>
              <a:rPr lang="en-US" b="1" dirty="0"/>
              <a:t>Random Forest Importance</a:t>
            </a:r>
          </a:p>
          <a:p>
            <a:pPr algn="just"/>
            <a:r>
              <a:rPr lang="en-US" dirty="0"/>
              <a:t>Random Forests is a kind of a Bagging Algorithm that aggregates a specified number of decision trees. The tree-based strategies used by random forests naturally rank by how well they improve the purity of the node, or in other words a decrease in the impurity (Gini impurity) over all trees. Nodes with the greatest decrease in impurity happen at the start of the trees, while notes with the least decrease in impurity occur at the end of trees. Thus, by pruning trees below a particular node, we can create a subset of the most important features.</a:t>
            </a:r>
          </a:p>
        </p:txBody>
      </p:sp>
      <p:pic>
        <p:nvPicPr>
          <p:cNvPr id="5" name="Picture 4" descr="A screenshot of a computer&#10;&#10;Description automatically generated">
            <a:extLst>
              <a:ext uri="{FF2B5EF4-FFF2-40B4-BE49-F238E27FC236}">
                <a16:creationId xmlns:a16="http://schemas.microsoft.com/office/drawing/2014/main" id="{8ED18AE8-1FC3-47FB-575F-B541268FCAE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35281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6CB2608-23DC-41AB-800C-7178BFC44504}"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Content Placeholder 2">
            <a:extLst>
              <a:ext uri="{FF2B5EF4-FFF2-40B4-BE49-F238E27FC236}">
                <a16:creationId xmlns:a16="http://schemas.microsoft.com/office/drawing/2014/main" id="{A410DCD9-5EB6-5A86-2BCC-F2FE15C2A695}"/>
              </a:ext>
            </a:extLst>
          </p:cNvPr>
          <p:cNvPicPr>
            <a:picLocks noGrp="1" noChangeAspect="1"/>
          </p:cNvPicPr>
          <p:nvPr>
            <p:ph idx="1"/>
          </p:nvPr>
        </p:nvPicPr>
        <p:blipFill>
          <a:blip r:embed="rId3"/>
          <a:stretch>
            <a:fillRect/>
          </a:stretch>
        </p:blipFill>
        <p:spPr>
          <a:xfrm>
            <a:off x="291424" y="812799"/>
            <a:ext cx="8647860" cy="54165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215A118-723E-8775-CEDF-1C7AFCB59A2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97167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C29B43B-3771-42A5-BD0B-27BB0D197226}"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selection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5" name="Content Placeholder 4">
            <a:extLst>
              <a:ext uri="{FF2B5EF4-FFF2-40B4-BE49-F238E27FC236}">
                <a16:creationId xmlns:a16="http://schemas.microsoft.com/office/drawing/2014/main" id="{3C170C81-3B2F-A050-D1B9-4C000001AB92}"/>
              </a:ext>
            </a:extLst>
          </p:cNvPr>
          <p:cNvSpPr>
            <a:spLocks noGrp="1"/>
          </p:cNvSpPr>
          <p:nvPr>
            <p:ph idx="1"/>
          </p:nvPr>
        </p:nvSpPr>
        <p:spPr>
          <a:xfrm>
            <a:off x="272955" y="1023582"/>
            <a:ext cx="8413845" cy="5102581"/>
          </a:xfrm>
        </p:spPr>
        <p:txBody>
          <a:bodyPr>
            <a:normAutofit/>
          </a:bodyPr>
          <a:lstStyle/>
          <a:p>
            <a:pPr algn="just"/>
            <a:r>
              <a:rPr lang="en-US" sz="2400" dirty="0"/>
              <a:t>Conclusion</a:t>
            </a:r>
          </a:p>
          <a:p>
            <a:pPr algn="just"/>
            <a:r>
              <a:rPr lang="en-US" sz="2400" dirty="0"/>
              <a:t>We have discussed a few techniques for feature selection. We have on purpose left the feature extraction techniques like Principal Component Analysis, Singular Value Decomposition, Linear Discriminant Analysis, etc. These methods help to reduce the dimensionality of the data or reduce the number of variables while preserving the variance of the data.</a:t>
            </a:r>
          </a:p>
          <a:p>
            <a:pPr algn="just"/>
            <a:endParaRPr lang="en-IN" sz="2400" dirty="0"/>
          </a:p>
        </p:txBody>
      </p:sp>
      <p:pic>
        <p:nvPicPr>
          <p:cNvPr id="3" name="Picture 2" descr="A screenshot of a computer&#10;&#10;Description automatically generated">
            <a:extLst>
              <a:ext uri="{FF2B5EF4-FFF2-40B4-BE49-F238E27FC236}">
                <a16:creationId xmlns:a16="http://schemas.microsoft.com/office/drawing/2014/main" id="{3073A8E3-4A5B-80DD-CF27-0FBA0C3CE349}"/>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91134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Feature extraction which refers to the process of transforming raw data into numerical features that can be processed while preserving the information in the original data set. It yields better results than applying machine learning directly to the raw data.</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C1821CEA-05AD-4864-B017-CE7F3D283D3A}"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extraction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2FBD838-7197-A004-09E1-909376AA08A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2050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FC63D3C-0211-4570-A88B-1614726A5063}"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extraction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4436409B-F4CE-C2EA-EB34-F4CFA26EBBB1}"/>
              </a:ext>
            </a:extLst>
          </p:cNvPr>
          <p:cNvSpPr>
            <a:spLocks noGrp="1"/>
          </p:cNvSpPr>
          <p:nvPr>
            <p:ph idx="1"/>
          </p:nvPr>
        </p:nvSpPr>
        <p:spPr>
          <a:xfrm>
            <a:off x="204716" y="982640"/>
            <a:ext cx="8482084" cy="5143524"/>
          </a:xfrm>
        </p:spPr>
        <p:txBody>
          <a:bodyPr>
            <a:normAutofit fontScale="92500" lnSpcReduction="20000"/>
          </a:bodyPr>
          <a:lstStyle/>
          <a:p>
            <a:pPr algn="just"/>
            <a:r>
              <a:rPr lang="en-US" sz="2000" b="1" dirty="0"/>
              <a:t>What is Feature Extraction?</a:t>
            </a:r>
          </a:p>
          <a:p>
            <a:pPr algn="just"/>
            <a:r>
              <a:rPr lang="en-US" sz="2000" dirty="0"/>
              <a:t>Feature extraction is a part of the dimensionality reduction process, in which, an initial set of the raw data is divided and reduced to more manageable groups. So when you want to process it will be easier. The most important characteristic of these large data sets is that they have a large number of variables. These variables require a lot of computing resources to process. So Feature extraction helps to get the best feature from those big data sets by selecting and combining variables into features, thus, effectively reducing the amount of data. These features are easy to process, but still able to describe the actual data set with accuracy and originality.</a:t>
            </a:r>
          </a:p>
          <a:p>
            <a:pPr algn="just"/>
            <a:r>
              <a:rPr lang="en-US" sz="2000" b="1" dirty="0"/>
              <a:t>Why Feature Extraction is Useful</a:t>
            </a:r>
            <a:r>
              <a:rPr lang="en-US" sz="2000" dirty="0"/>
              <a:t>?</a:t>
            </a:r>
          </a:p>
          <a:p>
            <a:pPr algn="just"/>
            <a:r>
              <a:rPr lang="en-US" sz="2000" dirty="0"/>
              <a:t>The technique of extracting the features is useful when you have a large data set and need to reduce the number of resources without losing any important or relevant information. Feature extraction helps to reduce the amount of redundant data from the data set.</a:t>
            </a:r>
          </a:p>
          <a:p>
            <a:pPr algn="just"/>
            <a:endParaRPr lang="en-US" sz="2000" dirty="0"/>
          </a:p>
          <a:p>
            <a:pPr algn="just"/>
            <a:r>
              <a:rPr lang="en-US" sz="2000" dirty="0"/>
              <a:t>In the end, the reduction of the data helps to build the model with less machine effort and also increases the speed of learning and generalization steps in the machine learning process.</a:t>
            </a:r>
            <a:endParaRPr lang="en-IN" sz="2000" dirty="0"/>
          </a:p>
        </p:txBody>
      </p:sp>
      <p:pic>
        <p:nvPicPr>
          <p:cNvPr id="3" name="Picture 2" descr="A screenshot of a computer&#10;&#10;Description automatically generated">
            <a:extLst>
              <a:ext uri="{FF2B5EF4-FFF2-40B4-BE49-F238E27FC236}">
                <a16:creationId xmlns:a16="http://schemas.microsoft.com/office/drawing/2014/main" id="{71A65A4B-6CEF-8B9B-75CC-731EDD844B8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68957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B5CA233-0B6D-4DF2-9672-491171C75784}"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158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extraction</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4436409B-F4CE-C2EA-EB34-F4CFA26EBBB1}"/>
              </a:ext>
            </a:extLst>
          </p:cNvPr>
          <p:cNvSpPr>
            <a:spLocks noGrp="1"/>
          </p:cNvSpPr>
          <p:nvPr>
            <p:ph idx="1"/>
          </p:nvPr>
        </p:nvSpPr>
        <p:spPr>
          <a:xfrm>
            <a:off x="341194" y="982640"/>
            <a:ext cx="8345606" cy="5143524"/>
          </a:xfrm>
        </p:spPr>
        <p:txBody>
          <a:bodyPr>
            <a:normAutofit fontScale="70000" lnSpcReduction="20000"/>
          </a:bodyPr>
          <a:lstStyle/>
          <a:p>
            <a:pPr algn="just"/>
            <a:r>
              <a:rPr lang="en-US" b="1" dirty="0"/>
              <a:t>Applications of Feature Extraction</a:t>
            </a:r>
          </a:p>
          <a:p>
            <a:pPr algn="just"/>
            <a:r>
              <a:rPr lang="en-US" dirty="0"/>
              <a:t>Bag of Words- Bag-of-Words is the most used technique for natural language processing. In this process they extract the words or the features from a sentence, document, website, etc. and then they classify them into the frequency of use. So, in this whole process feature extraction is one of the most important parts.</a:t>
            </a:r>
          </a:p>
          <a:p>
            <a:pPr algn="just"/>
            <a:r>
              <a:rPr lang="en-US" b="1" dirty="0"/>
              <a:t>Image Processing </a:t>
            </a:r>
            <a:r>
              <a:rPr lang="en-US" dirty="0"/>
              <a:t>–Image processing is one of the best and most interesting domain. In this domain basically you will start playing with your images in order to understand them. So here we use many </a:t>
            </a:r>
            <a:r>
              <a:rPr lang="en-US" dirty="0" err="1"/>
              <a:t>many</a:t>
            </a:r>
            <a:r>
              <a:rPr lang="en-US" dirty="0"/>
              <a:t> techniques which includes feature extraction as well and algorithms to detect features such as shaped, edges, or motion in a digital image or video to process them.</a:t>
            </a:r>
          </a:p>
          <a:p>
            <a:pPr algn="just"/>
            <a:r>
              <a:rPr lang="en-US" b="1" dirty="0"/>
              <a:t>Auto-encoders: </a:t>
            </a:r>
            <a:r>
              <a:rPr lang="en-US" dirty="0"/>
              <a:t>The main  purpose of the auto-encoders is efficient data coding which is unsupervised in nature. this process comes under unsupervised learning . So Feature extraction procedure is applicable here to identify the key features from the data to code by learning from the coding of the original data set to derive new ones.</a:t>
            </a:r>
            <a:endParaRPr lang="en-IN" dirty="0"/>
          </a:p>
        </p:txBody>
      </p:sp>
      <p:pic>
        <p:nvPicPr>
          <p:cNvPr id="3" name="Picture 2" descr="A screenshot of a computer&#10;&#10;Description automatically generated">
            <a:extLst>
              <a:ext uri="{FF2B5EF4-FFF2-40B4-BE49-F238E27FC236}">
                <a16:creationId xmlns:a16="http://schemas.microsoft.com/office/drawing/2014/main" id="{8C3BF0DA-9940-7D8A-EC93-DF63738A99B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78506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6096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Daily Quiz</a:t>
            </a:r>
          </a:p>
        </p:txBody>
      </p:sp>
      <p:sp>
        <p:nvSpPr>
          <p:cNvPr id="5" name="Slide Number Placeholder 4">
            <a:extLst>
              <a:ext uri="{FF2B5EF4-FFF2-40B4-BE49-F238E27FC236}">
                <a16:creationId xmlns:a16="http://schemas.microsoft.com/office/drawing/2014/main" id="{6819C966-DBBE-4336-986E-FD646CEC1F68}"/>
              </a:ext>
            </a:extLst>
          </p:cNvPr>
          <p:cNvSpPr>
            <a:spLocks noGrp="1"/>
          </p:cNvSpPr>
          <p:nvPr>
            <p:ph type="sldNum" sz="quarter" idx="12"/>
          </p:nvPr>
        </p:nvSpPr>
        <p:spPr/>
        <p:txBody>
          <a:bodyPr/>
          <a:lstStyle/>
          <a:p>
            <a:fld id="{B6F15528-21DE-4FAA-801E-634DDDAF4B2B}" type="slidenum">
              <a:rPr lang="en-US" smtClean="0"/>
              <a:pPr/>
              <a:t>159</a:t>
            </a:fld>
            <a:endParaRPr lang="en-US" dirty="0"/>
          </a:p>
        </p:txBody>
      </p:sp>
      <p:sp>
        <p:nvSpPr>
          <p:cNvPr id="2" name="Date Placeholder 1">
            <a:extLst>
              <a:ext uri="{FF2B5EF4-FFF2-40B4-BE49-F238E27FC236}">
                <a16:creationId xmlns:a16="http://schemas.microsoft.com/office/drawing/2014/main" id="{7889C130-B274-4D2C-BEDF-5E5DB55F6478}"/>
              </a:ext>
            </a:extLst>
          </p:cNvPr>
          <p:cNvSpPr>
            <a:spLocks noGrp="1"/>
          </p:cNvSpPr>
          <p:nvPr>
            <p:ph type="dt" sz="half" idx="10"/>
          </p:nvPr>
        </p:nvSpPr>
        <p:spPr/>
        <p:txBody>
          <a:bodyPr/>
          <a:lstStyle/>
          <a:p>
            <a:fld id="{08F0F3B7-30FE-4971-A9A5-B7ECA85D0FD2}" type="datetime1">
              <a:rPr lang="en-US" smtClean="0"/>
              <a:t>7/11/2024</a:t>
            </a:fld>
            <a:endParaRPr lang="en-US" dirty="0"/>
          </a:p>
        </p:txBody>
      </p:sp>
      <p:sp>
        <p:nvSpPr>
          <p:cNvPr id="8" name="Footer Placeholder 7">
            <a:extLst>
              <a:ext uri="{FF2B5EF4-FFF2-40B4-BE49-F238E27FC236}">
                <a16:creationId xmlns:a16="http://schemas.microsoft.com/office/drawing/2014/main" id="{D644F14C-D2F1-46F3-B587-69EAD2B9580C}"/>
              </a:ext>
            </a:extLst>
          </p:cNvPr>
          <p:cNvSpPr>
            <a:spLocks noGrp="1"/>
          </p:cNvSpPr>
          <p:nvPr>
            <p:ph type="ftr" sz="quarter" idx="11"/>
          </p:nvPr>
        </p:nvSpPr>
        <p:spPr/>
        <p:txBody>
          <a:bodyPr/>
          <a:lstStyle/>
          <a:p>
            <a:r>
              <a:rPr lang="de-DE"/>
              <a:t>SOVERS SINGH BISHT</a:t>
            </a:r>
            <a:endParaRPr lang="en-US" dirty="0"/>
          </a:p>
        </p:txBody>
      </p:sp>
      <p:pic>
        <p:nvPicPr>
          <p:cNvPr id="9" name="Picture 8">
            <a:extLst>
              <a:ext uri="{FF2B5EF4-FFF2-40B4-BE49-F238E27FC236}">
                <a16:creationId xmlns:a16="http://schemas.microsoft.com/office/drawing/2014/main" id="{2ACAE079-A509-8A46-9484-57CCAC3C0C57}"/>
              </a:ext>
            </a:extLst>
          </p:cNvPr>
          <p:cNvPicPr>
            <a:picLocks noChangeAspect="1"/>
          </p:cNvPicPr>
          <p:nvPr/>
        </p:nvPicPr>
        <p:blipFill>
          <a:blip r:embed="rId2"/>
          <a:stretch>
            <a:fillRect/>
          </a:stretch>
        </p:blipFill>
        <p:spPr>
          <a:xfrm>
            <a:off x="-19722" y="0"/>
            <a:ext cx="1384300" cy="812800"/>
          </a:xfrm>
          <a:prstGeom prst="rect">
            <a:avLst/>
          </a:prstGeom>
        </p:spPr>
      </p:pic>
      <p:sp>
        <p:nvSpPr>
          <p:cNvPr id="10" name="TextBox 9">
            <a:extLst>
              <a:ext uri="{FF2B5EF4-FFF2-40B4-BE49-F238E27FC236}">
                <a16:creationId xmlns:a16="http://schemas.microsoft.com/office/drawing/2014/main" id="{E3310E6F-4E02-B875-A732-94413B51EC47}"/>
              </a:ext>
            </a:extLst>
          </p:cNvPr>
          <p:cNvSpPr txBox="1"/>
          <p:nvPr/>
        </p:nvSpPr>
        <p:spPr>
          <a:xfrm>
            <a:off x="218364" y="984747"/>
            <a:ext cx="8584442" cy="5035353"/>
          </a:xfrm>
          <a:prstGeom prst="rect">
            <a:avLst/>
          </a:prstGeom>
          <a:noFill/>
        </p:spPr>
        <p:txBody>
          <a:bodyPr wrap="square">
            <a:spAutoFit/>
          </a:bodyPr>
          <a:lstStyle/>
          <a:p>
            <a:pPr algn="just">
              <a:lnSpc>
                <a:spcPct val="150000"/>
              </a:lnSpc>
            </a:pPr>
            <a:r>
              <a:rPr lang="en-US" dirty="0"/>
              <a:t>Q1. What is Data Science?</a:t>
            </a:r>
          </a:p>
          <a:p>
            <a:pPr algn="just">
              <a:lnSpc>
                <a:spcPct val="150000"/>
              </a:lnSpc>
            </a:pPr>
            <a:r>
              <a:rPr lang="en-US" dirty="0"/>
              <a:t>Q2. Differentiate between Data Analytics and Data Science</a:t>
            </a:r>
          </a:p>
          <a:p>
            <a:pPr algn="just">
              <a:lnSpc>
                <a:spcPct val="150000"/>
              </a:lnSpc>
            </a:pPr>
            <a:r>
              <a:rPr lang="en-US" dirty="0"/>
              <a:t>Q3. What do you understand about linear regression?</a:t>
            </a:r>
          </a:p>
          <a:p>
            <a:pPr algn="just">
              <a:lnSpc>
                <a:spcPct val="150000"/>
              </a:lnSpc>
            </a:pPr>
            <a:r>
              <a:rPr lang="en-US" dirty="0"/>
              <a:t>Q4. What do you understand by logistic regression?</a:t>
            </a:r>
          </a:p>
          <a:p>
            <a:pPr algn="just">
              <a:lnSpc>
                <a:spcPct val="150000"/>
              </a:lnSpc>
            </a:pPr>
            <a:r>
              <a:rPr lang="en-US" dirty="0"/>
              <a:t>Q5. What is a confusion matrix?</a:t>
            </a:r>
          </a:p>
          <a:p>
            <a:pPr algn="just">
              <a:lnSpc>
                <a:spcPct val="150000"/>
              </a:lnSpc>
            </a:pPr>
            <a:r>
              <a:rPr lang="en-US" dirty="0"/>
              <a:t>Q6. What do you understand by true-positive rate and false-positive rate?</a:t>
            </a:r>
          </a:p>
          <a:p>
            <a:pPr algn="just">
              <a:lnSpc>
                <a:spcPct val="150000"/>
              </a:lnSpc>
            </a:pPr>
            <a:r>
              <a:rPr lang="en-US" dirty="0"/>
              <a:t>Q7. How is Data Science different from traditional application programming?</a:t>
            </a:r>
          </a:p>
          <a:p>
            <a:pPr algn="just">
              <a:lnSpc>
                <a:spcPct val="150000"/>
              </a:lnSpc>
            </a:pPr>
            <a:r>
              <a:rPr lang="en-US" dirty="0"/>
              <a:t>Q8. Explain the difference between Supervised and Unsupervised Learning.</a:t>
            </a:r>
          </a:p>
          <a:p>
            <a:pPr algn="just">
              <a:lnSpc>
                <a:spcPct val="150000"/>
              </a:lnSpc>
            </a:pPr>
            <a:r>
              <a:rPr lang="en-US" dirty="0"/>
              <a:t>Q9. What is the difference between the long format data and wide format data?</a:t>
            </a:r>
          </a:p>
          <a:p>
            <a:pPr algn="just">
              <a:lnSpc>
                <a:spcPct val="150000"/>
              </a:lnSpc>
            </a:pPr>
            <a:r>
              <a:rPr lang="en-US" dirty="0"/>
              <a:t>Q10. Mention some techniques used for sampling. What is the main advantage of sampling?</a:t>
            </a:r>
          </a:p>
          <a:p>
            <a:pPr algn="just">
              <a:lnSpc>
                <a:spcPct val="150000"/>
              </a:lnSpc>
            </a:pPr>
            <a:r>
              <a:rPr lang="en-US" dirty="0"/>
              <a:t>Q11. What is bias in Data Science?</a:t>
            </a:r>
            <a:endParaRPr lang="en-IN" dirty="0"/>
          </a:p>
        </p:txBody>
      </p:sp>
      <p:pic>
        <p:nvPicPr>
          <p:cNvPr id="3" name="Picture 2" descr="A screenshot of a computer&#10;&#10;Description automatically generated">
            <a:extLst>
              <a:ext uri="{FF2B5EF4-FFF2-40B4-BE49-F238E27FC236}">
                <a16:creationId xmlns:a16="http://schemas.microsoft.com/office/drawing/2014/main" id="{549DB943-4482-09D0-036A-07784DBCA2A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5CACD-9C91-ACF6-026F-5A94C8D8A20B}"/>
              </a:ext>
            </a:extLst>
          </p:cNvPr>
          <p:cNvSpPr>
            <a:spLocks noGrp="1"/>
          </p:cNvSpPr>
          <p:nvPr>
            <p:ph type="dt" sz="half" idx="10"/>
          </p:nvPr>
        </p:nvSpPr>
        <p:spPr/>
        <p:txBody>
          <a:bodyPr/>
          <a:lstStyle/>
          <a:p>
            <a:fld id="{9484A9A2-B8F1-48C3-BC57-295206F501A3}" type="datetime1">
              <a:rPr lang="en-US" smtClean="0"/>
              <a:t>7/11/2024</a:t>
            </a:fld>
            <a:endParaRPr lang="en-US" dirty="0"/>
          </a:p>
        </p:txBody>
      </p:sp>
      <p:sp>
        <p:nvSpPr>
          <p:cNvPr id="3" name="Footer Placeholder 2">
            <a:extLst>
              <a:ext uri="{FF2B5EF4-FFF2-40B4-BE49-F238E27FC236}">
                <a16:creationId xmlns:a16="http://schemas.microsoft.com/office/drawing/2014/main" id="{437EAE90-4B54-7D00-B5D3-DD086F9E1FEC}"/>
              </a:ext>
            </a:extLst>
          </p:cNvPr>
          <p:cNvSpPr>
            <a:spLocks noGrp="1"/>
          </p:cNvSpPr>
          <p:nvPr>
            <p:ph type="ftr" sz="quarter" idx="11"/>
          </p:nvPr>
        </p:nvSpPr>
        <p:spPr/>
        <p:txBody>
          <a:bodyPr/>
          <a:lstStyle/>
          <a:p>
            <a:r>
              <a:rPr lang="de-DE"/>
              <a:t>SOVERS SINGH BISHT</a:t>
            </a:r>
            <a:endParaRPr lang="en-US" dirty="0"/>
          </a:p>
        </p:txBody>
      </p:sp>
      <p:sp>
        <p:nvSpPr>
          <p:cNvPr id="4" name="Slide Number Placeholder 3">
            <a:extLst>
              <a:ext uri="{FF2B5EF4-FFF2-40B4-BE49-F238E27FC236}">
                <a16:creationId xmlns:a16="http://schemas.microsoft.com/office/drawing/2014/main" id="{AB60056D-397E-F9D7-CEE4-CEBAEAD06731}"/>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5" name="Title 1">
            <a:extLst>
              <a:ext uri="{FF2B5EF4-FFF2-40B4-BE49-F238E27FC236}">
                <a16:creationId xmlns:a16="http://schemas.microsoft.com/office/drawing/2014/main" id="{02FE6854-561F-A9CD-BF70-B7CF5891E02A}"/>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a:solidFill>
                  <a:schemeClr val="tx1"/>
                </a:solidFill>
              </a:rPr>
              <a:t>Program Educational Objectives (PEOs)</a:t>
            </a:r>
            <a:endParaRPr lang="en-US" sz="3000" b="1" dirty="0">
              <a:solidFill>
                <a:schemeClr val="tx1"/>
              </a:solidFill>
            </a:endParaRPr>
          </a:p>
        </p:txBody>
      </p:sp>
      <p:sp>
        <p:nvSpPr>
          <p:cNvPr id="7" name="TextBox 6">
            <a:extLst>
              <a:ext uri="{FF2B5EF4-FFF2-40B4-BE49-F238E27FC236}">
                <a16:creationId xmlns:a16="http://schemas.microsoft.com/office/drawing/2014/main" id="{E08303F5-8983-81C9-1E53-8FF3E5AA3D3C}"/>
              </a:ext>
            </a:extLst>
          </p:cNvPr>
          <p:cNvSpPr txBox="1"/>
          <p:nvPr/>
        </p:nvSpPr>
        <p:spPr>
          <a:xfrm>
            <a:off x="457200" y="1293310"/>
            <a:ext cx="8229600" cy="4154984"/>
          </a:xfrm>
          <a:prstGeom prst="rect">
            <a:avLst/>
          </a:prstGeom>
          <a:noFill/>
        </p:spPr>
        <p:txBody>
          <a:bodyPr wrap="square">
            <a:spAutoFit/>
          </a:bodyPr>
          <a:lstStyle/>
          <a:p>
            <a:pPr algn="just"/>
            <a:r>
              <a:rPr lang="en-US" sz="2400" b="1" dirty="0"/>
              <a:t>PEO’s</a:t>
            </a:r>
          </a:p>
          <a:p>
            <a:pPr algn="just"/>
            <a:r>
              <a:rPr lang="en-US" sz="2400" b="1" dirty="0"/>
              <a:t> The graduates of </a:t>
            </a:r>
            <a:r>
              <a:rPr lang="en-US" sz="2400" b="1" dirty="0" err="1"/>
              <a:t>B.Tech</a:t>
            </a:r>
            <a:r>
              <a:rPr lang="en-US" sz="2400" b="1" dirty="0"/>
              <a:t> Data Science program will-</a:t>
            </a:r>
          </a:p>
          <a:p>
            <a:pPr algn="just"/>
            <a:endParaRPr lang="en-US" sz="2400" dirty="0"/>
          </a:p>
          <a:p>
            <a:pPr algn="just"/>
            <a:r>
              <a:rPr lang="en-US" sz="2400" dirty="0"/>
              <a:t>PEO1: Solve real time complex problems and adapt to technological changes with the ability of lifelong learning.</a:t>
            </a:r>
          </a:p>
          <a:p>
            <a:pPr algn="just"/>
            <a:endParaRPr lang="en-US" sz="2400" dirty="0"/>
          </a:p>
          <a:p>
            <a:pPr algn="just"/>
            <a:r>
              <a:rPr lang="en-US" sz="2400" dirty="0"/>
              <a:t>PEO2: Work as data scientists ,entrepreneurs and bureaucrats for goodwill of the society and pursue higher education.</a:t>
            </a:r>
          </a:p>
          <a:p>
            <a:pPr algn="just"/>
            <a:endParaRPr lang="en-US" sz="2400" dirty="0"/>
          </a:p>
          <a:p>
            <a:pPr algn="just"/>
            <a:r>
              <a:rPr lang="en-US" sz="2400" dirty="0"/>
              <a:t>PEO3: Exhibit professional ethics and moral values with good leadership qualities and effective interpersonal skills</a:t>
            </a:r>
          </a:p>
        </p:txBody>
      </p:sp>
      <p:pic>
        <p:nvPicPr>
          <p:cNvPr id="6" name="Picture 5" descr="A screenshot of a computer&#10;&#10;Description automatically generated">
            <a:extLst>
              <a:ext uri="{FF2B5EF4-FFF2-40B4-BE49-F238E27FC236}">
                <a16:creationId xmlns:a16="http://schemas.microsoft.com/office/drawing/2014/main" id="{89099D54-0162-E06D-F836-0546EACBEA16}"/>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0873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6095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000" b="1" dirty="0"/>
              <a:t>Weekly/monthly/Unit Wise Assignment.</a:t>
            </a:r>
          </a:p>
        </p:txBody>
      </p:sp>
      <p:sp>
        <p:nvSpPr>
          <p:cNvPr id="9" name="Rectangle 8"/>
          <p:cNvSpPr/>
          <p:nvPr/>
        </p:nvSpPr>
        <p:spPr>
          <a:xfrm>
            <a:off x="381000" y="587992"/>
            <a:ext cx="8229600" cy="523220"/>
          </a:xfrm>
          <a:prstGeom prst="rect">
            <a:avLst/>
          </a:prstGeom>
        </p:spPr>
        <p:txBody>
          <a:bodyPr wrap="square">
            <a:spAutoFit/>
          </a:bodyPr>
          <a:lstStyle/>
          <a:p>
            <a:pPr algn="ctr"/>
            <a:r>
              <a:rPr lang="en-US" sz="2800" b="1" dirty="0">
                <a:solidFill>
                  <a:srgbClr val="002060"/>
                </a:solidFill>
              </a:rPr>
              <a:t>Assignment  </a:t>
            </a:r>
          </a:p>
        </p:txBody>
      </p:sp>
      <p:sp>
        <p:nvSpPr>
          <p:cNvPr id="6" name="Date Placeholder 5"/>
          <p:cNvSpPr>
            <a:spLocks noGrp="1"/>
          </p:cNvSpPr>
          <p:nvPr>
            <p:ph type="dt" sz="half" idx="10"/>
          </p:nvPr>
        </p:nvSpPr>
        <p:spPr/>
        <p:txBody>
          <a:bodyPr/>
          <a:lstStyle/>
          <a:p>
            <a:fld id="{2700B689-833A-45D5-B10F-C1AD47F37EEA}" type="datetime1">
              <a:rPr lang="en-US" smtClean="0"/>
              <a:t>7/11/2024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3" name="Rectangle 2">
            <a:extLst>
              <a:ext uri="{FF2B5EF4-FFF2-40B4-BE49-F238E27FC236}">
                <a16:creationId xmlns:a16="http://schemas.microsoft.com/office/drawing/2014/main" id="{406F5FD9-659A-4F6A-9B69-4D3AC429F0DC}"/>
              </a:ext>
            </a:extLst>
          </p:cNvPr>
          <p:cNvSpPr/>
          <p:nvPr/>
        </p:nvSpPr>
        <p:spPr>
          <a:xfrm>
            <a:off x="609600" y="1142998"/>
            <a:ext cx="8001000" cy="4661276"/>
          </a:xfrm>
          <a:prstGeom prst="rect">
            <a:avLst/>
          </a:prstGeom>
        </p:spPr>
        <p:txBody>
          <a:bodyPr wrap="square">
            <a:spAutoFit/>
          </a:bodyPr>
          <a:lstStyle/>
          <a:p>
            <a:pPr>
              <a:lnSpc>
                <a:spcPct val="150000"/>
              </a:lnSpc>
            </a:pPr>
            <a:r>
              <a:rPr lang="en-IN" b="1" dirty="0"/>
              <a:t>1. What are the differences between supervised and unsupervised learning? </a:t>
            </a:r>
          </a:p>
          <a:p>
            <a:pPr>
              <a:lnSpc>
                <a:spcPct val="150000"/>
              </a:lnSpc>
            </a:pPr>
            <a:r>
              <a:rPr lang="en-IN" b="1" dirty="0"/>
              <a:t>2. How is logistic regression done?</a:t>
            </a:r>
          </a:p>
          <a:p>
            <a:pPr>
              <a:lnSpc>
                <a:spcPct val="150000"/>
              </a:lnSpc>
            </a:pPr>
            <a:r>
              <a:rPr lang="en-IN" b="1" dirty="0"/>
              <a:t>3. Differentiate between structured and unstructured datasets?</a:t>
            </a:r>
            <a:endParaRPr lang="en-IN" dirty="0"/>
          </a:p>
          <a:p>
            <a:pPr>
              <a:lnSpc>
                <a:spcPct val="150000"/>
              </a:lnSpc>
            </a:pPr>
            <a:r>
              <a:rPr lang="en-IN" b="1" dirty="0"/>
              <a:t>4. Mention What Is The Responsibility Of A Data Analyst?</a:t>
            </a:r>
            <a:endParaRPr lang="en-IN" dirty="0"/>
          </a:p>
          <a:p>
            <a:pPr>
              <a:lnSpc>
                <a:spcPct val="150000"/>
              </a:lnSpc>
            </a:pPr>
            <a:r>
              <a:rPr lang="en-IN" b="1" dirty="0"/>
              <a:t>5. What Is Required To Become A Data Analyst?</a:t>
            </a:r>
            <a:endParaRPr lang="en-IN" dirty="0"/>
          </a:p>
          <a:p>
            <a:pPr>
              <a:lnSpc>
                <a:spcPct val="150000"/>
              </a:lnSpc>
            </a:pPr>
            <a:r>
              <a:rPr lang="en-IN" b="1" dirty="0"/>
              <a:t>6.  Mention What Are The Various Steps In An Analytics Project?</a:t>
            </a:r>
            <a:endParaRPr lang="en-IN" dirty="0"/>
          </a:p>
          <a:p>
            <a:pPr>
              <a:lnSpc>
                <a:spcPct val="150000"/>
              </a:lnSpc>
            </a:pPr>
            <a:r>
              <a:rPr lang="en-IN" b="1" dirty="0"/>
              <a:t>7.  Mention What Is Data Cleansing?</a:t>
            </a:r>
            <a:endParaRPr lang="en-IN" dirty="0"/>
          </a:p>
          <a:p>
            <a:pPr>
              <a:lnSpc>
                <a:spcPct val="150000"/>
              </a:lnSpc>
            </a:pPr>
            <a:r>
              <a:rPr lang="en-IN" b="1" dirty="0"/>
              <a:t>8. List Out Some Of The Best Practices For Data Cleaning?</a:t>
            </a:r>
            <a:endParaRPr lang="en-IN" dirty="0"/>
          </a:p>
          <a:p>
            <a:pPr>
              <a:lnSpc>
                <a:spcPct val="150000"/>
              </a:lnSpc>
            </a:pPr>
            <a:r>
              <a:rPr lang="en-IN" b="1" dirty="0"/>
              <a:t>9. List Of Some Best Tools That Can Be Useful For Data-analysis?</a:t>
            </a:r>
            <a:endParaRPr lang="en-IN" dirty="0"/>
          </a:p>
          <a:p>
            <a:pPr>
              <a:lnSpc>
                <a:spcPct val="150000"/>
              </a:lnSpc>
            </a:pPr>
            <a:r>
              <a:rPr lang="en-IN" b="1" dirty="0"/>
              <a:t>10. Mention What Is The Difference Between Data Mining And Data Profiling?</a:t>
            </a:r>
            <a:endParaRPr lang="en-IN" dirty="0"/>
          </a:p>
          <a:p>
            <a:pPr>
              <a:lnSpc>
                <a:spcPct val="150000"/>
              </a:lnSpc>
            </a:pPr>
            <a:endParaRPr lang="en-IN" sz="2000" dirty="0"/>
          </a:p>
        </p:txBody>
      </p:sp>
      <p:sp>
        <p:nvSpPr>
          <p:cNvPr id="4" name="Footer Placeholder 3">
            <a:extLst>
              <a:ext uri="{FF2B5EF4-FFF2-40B4-BE49-F238E27FC236}">
                <a16:creationId xmlns:a16="http://schemas.microsoft.com/office/drawing/2014/main" id="{14934851-FA64-4F03-8D14-C4C7C1BFC497}"/>
              </a:ext>
            </a:extLst>
          </p:cNvPr>
          <p:cNvSpPr>
            <a:spLocks noGrp="1"/>
          </p:cNvSpPr>
          <p:nvPr>
            <p:ph type="ftr" sz="quarter" idx="11"/>
          </p:nvPr>
        </p:nvSpPr>
        <p:spPr/>
        <p:txBody>
          <a:bodyPr/>
          <a:lstStyle/>
          <a:p>
            <a:r>
              <a:rPr lang="de-DE"/>
              <a:t>SOVERS SINGH BISHT</a:t>
            </a:r>
            <a:endParaRPr lang="en-US" dirty="0"/>
          </a:p>
        </p:txBody>
      </p:sp>
      <p:pic>
        <p:nvPicPr>
          <p:cNvPr id="11" name="Picture 10">
            <a:extLst>
              <a:ext uri="{FF2B5EF4-FFF2-40B4-BE49-F238E27FC236}">
                <a16:creationId xmlns:a16="http://schemas.microsoft.com/office/drawing/2014/main" id="{013652B1-F812-AB42-A73B-7DBA6DD0C76A}"/>
              </a:ext>
            </a:extLst>
          </p:cNvPr>
          <p:cNvPicPr>
            <a:picLocks noChangeAspect="1"/>
          </p:cNvPicPr>
          <p:nvPr/>
        </p:nvPicPr>
        <p:blipFill>
          <a:blip r:embed="rId2"/>
          <a:stretch>
            <a:fillRect/>
          </a:stretch>
        </p:blipFill>
        <p:spPr>
          <a:xfrm>
            <a:off x="-19722" y="0"/>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3848917E-F7C2-B35E-2859-FB4D286B8A8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You tube &amp; NPTEL Video Links and Online Courses Details  </a:t>
            </a:r>
          </a:p>
        </p:txBody>
      </p:sp>
      <p:sp>
        <p:nvSpPr>
          <p:cNvPr id="5" name="Rectangle 4"/>
          <p:cNvSpPr/>
          <p:nvPr/>
        </p:nvSpPr>
        <p:spPr>
          <a:xfrm>
            <a:off x="288758" y="1219201"/>
            <a:ext cx="8550442" cy="2977225"/>
          </a:xfrm>
          <a:prstGeom prst="rect">
            <a:avLst/>
          </a:prstGeom>
        </p:spPr>
        <p:txBody>
          <a:bodyPr wrap="square">
            <a:spAutoFit/>
          </a:bodyPr>
          <a:lstStyle/>
          <a:p>
            <a:r>
              <a:rPr lang="en-US" sz="3200" b="1" dirty="0">
                <a:latin typeface="+mj-lt"/>
              </a:rPr>
              <a:t>You Tube video</a:t>
            </a:r>
          </a:p>
          <a:p>
            <a:endParaRPr lang="en-US" sz="3200" dirty="0">
              <a:latin typeface="+mj-lt"/>
            </a:endParaRPr>
          </a:p>
          <a:p>
            <a:pPr algn="just">
              <a:lnSpc>
                <a:spcPct val="115000"/>
              </a:lnSpc>
              <a:spcAft>
                <a:spcPts val="1000"/>
              </a:spcAft>
            </a:pPr>
            <a:r>
              <a:rPr lang="en-US" sz="2400" u="sng" dirty="0">
                <a:solidFill>
                  <a:srgbClr val="0000FF"/>
                </a:solidFill>
                <a:effectLst/>
                <a:latin typeface="+mj-lt"/>
                <a:ea typeface="Calibri" panose="020F0502020204030204" pitchFamily="34" charset="0"/>
                <a:cs typeface="Times New Roman" panose="02020603050405020304" pitchFamily="18" charset="0"/>
                <a:hlinkClick r:id="rId2"/>
              </a:rPr>
              <a:t>(1) Predictive Analytics Tutorial | Linear Regression in Python | Logistic Regression | Great Learning - YouTube</a:t>
            </a:r>
            <a:endParaRPr lang="en-IN" sz="2400" dirty="0">
              <a:effectLst/>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2400" u="sng" dirty="0">
                <a:solidFill>
                  <a:srgbClr val="0000FF"/>
                </a:solidFill>
                <a:effectLst/>
                <a:latin typeface="+mj-lt"/>
                <a:ea typeface="Calibri" panose="020F0502020204030204" pitchFamily="34" charset="0"/>
                <a:cs typeface="Times New Roman" panose="02020603050405020304" pitchFamily="18" charset="0"/>
                <a:hlinkClick r:id="rId3"/>
              </a:rPr>
              <a:t>(2) Multiple Regression Analysis: Hypothesis Tests - YouTube</a:t>
            </a:r>
            <a:endParaRPr lang="en-IN" sz="2400" dirty="0">
              <a:effectLst/>
              <a:latin typeface="+mj-lt"/>
              <a:ea typeface="Calibri" panose="020F0502020204030204" pitchFamily="34" charset="0"/>
              <a:cs typeface="Times New Roman" panose="02020603050405020304" pitchFamily="18" charset="0"/>
            </a:endParaRPr>
          </a:p>
          <a:p>
            <a:r>
              <a:rPr lang="en-US" sz="2400" u="sng" dirty="0">
                <a:solidFill>
                  <a:srgbClr val="0000FF"/>
                </a:solidFill>
                <a:effectLst/>
                <a:latin typeface="+mj-lt"/>
                <a:ea typeface="Calibri" panose="020F0502020204030204" pitchFamily="34" charset="0"/>
                <a:cs typeface="Times New Roman" panose="02020603050405020304" pitchFamily="18" charset="0"/>
                <a:hlinkClick r:id="rId4"/>
              </a:rPr>
              <a:t>(3) Mod-06 Lec-28 Goodness of Fit - YouTube</a:t>
            </a:r>
            <a:endParaRPr lang="en-US" sz="2800" dirty="0">
              <a:latin typeface="+mj-lt"/>
            </a:endParaRPr>
          </a:p>
        </p:txBody>
      </p:sp>
      <p:sp>
        <p:nvSpPr>
          <p:cNvPr id="8" name="Date Placeholder 7"/>
          <p:cNvSpPr>
            <a:spLocks noGrp="1"/>
          </p:cNvSpPr>
          <p:nvPr>
            <p:ph type="dt" sz="half" idx="10"/>
          </p:nvPr>
        </p:nvSpPr>
        <p:spPr/>
        <p:txBody>
          <a:bodyPr/>
          <a:lstStyle/>
          <a:p>
            <a:fld id="{C93A35CC-09F4-4460-8350-B73C6607388E}" type="datetime1">
              <a:rPr lang="en-US" smtClean="0"/>
              <a:t>7/11/2024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dirty="0"/>
          </a:p>
        </p:txBody>
      </p:sp>
      <p:sp>
        <p:nvSpPr>
          <p:cNvPr id="2" name="Footer Placeholder 1">
            <a:extLst>
              <a:ext uri="{FF2B5EF4-FFF2-40B4-BE49-F238E27FC236}">
                <a16:creationId xmlns:a16="http://schemas.microsoft.com/office/drawing/2014/main" id="{07CE08A5-7AEF-4729-A3C3-06BAA869346E}"/>
              </a:ext>
            </a:extLst>
          </p:cNvPr>
          <p:cNvSpPr>
            <a:spLocks noGrp="1"/>
          </p:cNvSpPr>
          <p:nvPr>
            <p:ph type="ftr" sz="quarter" idx="11"/>
          </p:nvPr>
        </p:nvSpPr>
        <p:spPr/>
        <p:txBody>
          <a:bodyPr/>
          <a:lstStyle/>
          <a:p>
            <a:r>
              <a:rPr lang="de-DE"/>
              <a:t>SOVERS SINGH BISHT</a:t>
            </a:r>
            <a:endParaRPr lang="en-US" dirty="0"/>
          </a:p>
        </p:txBody>
      </p:sp>
      <p:pic>
        <p:nvPicPr>
          <p:cNvPr id="10" name="Picture 9">
            <a:extLst>
              <a:ext uri="{FF2B5EF4-FFF2-40B4-BE49-F238E27FC236}">
                <a16:creationId xmlns:a16="http://schemas.microsoft.com/office/drawing/2014/main" id="{A7F34119-58A0-5F49-8D69-7449E0477C94}"/>
              </a:ext>
            </a:extLst>
          </p:cNvPr>
          <p:cNvPicPr>
            <a:picLocks noChangeAspect="1"/>
          </p:cNvPicPr>
          <p:nvPr/>
        </p:nvPicPr>
        <p:blipFill>
          <a:blip r:embed="rId5"/>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A5054A1-27DE-35DF-D6E0-FAA910EFDB05}"/>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 unit wise/weekly</a:t>
            </a:r>
          </a:p>
        </p:txBody>
      </p:sp>
      <p:sp>
        <p:nvSpPr>
          <p:cNvPr id="8" name="Date Placeholder 7"/>
          <p:cNvSpPr>
            <a:spLocks noGrp="1"/>
          </p:cNvSpPr>
          <p:nvPr>
            <p:ph type="dt" sz="half" idx="10"/>
          </p:nvPr>
        </p:nvSpPr>
        <p:spPr/>
        <p:txBody>
          <a:bodyPr/>
          <a:lstStyle/>
          <a:p>
            <a:fld id="{AE853265-C12F-4419-90E5-A938D3258F33}" type="datetime1">
              <a:rPr lang="en-US" smtClean="0"/>
              <a:t>7/11/2024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162</a:t>
            </a:fld>
            <a:endParaRPr lang="en-US" dirty="0"/>
          </a:p>
        </p:txBody>
      </p:sp>
      <p:sp>
        <p:nvSpPr>
          <p:cNvPr id="5" name="Footer Placeholder 4">
            <a:extLst>
              <a:ext uri="{FF2B5EF4-FFF2-40B4-BE49-F238E27FC236}">
                <a16:creationId xmlns:a16="http://schemas.microsoft.com/office/drawing/2014/main" id="{1F0B6AC0-B1DC-48FD-814E-EED6D9F161DA}"/>
              </a:ext>
            </a:extLst>
          </p:cNvPr>
          <p:cNvSpPr>
            <a:spLocks noGrp="1"/>
          </p:cNvSpPr>
          <p:nvPr>
            <p:ph type="ftr" sz="quarter" idx="11"/>
          </p:nvPr>
        </p:nvSpPr>
        <p:spPr/>
        <p:txBody>
          <a:bodyPr/>
          <a:lstStyle/>
          <a:p>
            <a:r>
              <a:rPr lang="en-US"/>
              <a:t>Mr. Sovers Singh BIsht   UNIT 04</a:t>
            </a:r>
            <a:endParaRPr lang="en-US" dirty="0"/>
          </a:p>
        </p:txBody>
      </p:sp>
      <p:pic>
        <p:nvPicPr>
          <p:cNvPr id="13" name="Content Placeholder 12">
            <a:extLst>
              <a:ext uri="{FF2B5EF4-FFF2-40B4-BE49-F238E27FC236}">
                <a16:creationId xmlns:a16="http://schemas.microsoft.com/office/drawing/2014/main" id="{800B607F-FD0A-4B55-B98D-DE9A7F656F00}"/>
              </a:ext>
            </a:extLst>
          </p:cNvPr>
          <p:cNvPicPr>
            <a:picLocks noGrp="1" noChangeAspect="1"/>
          </p:cNvPicPr>
          <p:nvPr>
            <p:ph idx="1"/>
          </p:nvPr>
        </p:nvPicPr>
        <p:blipFill>
          <a:blip r:embed="rId2"/>
          <a:stretch>
            <a:fillRect/>
          </a:stretch>
        </p:blipFill>
        <p:spPr>
          <a:xfrm>
            <a:off x="304800" y="914400"/>
            <a:ext cx="8610600" cy="5441950"/>
          </a:xfrm>
          <a:prstGeom prst="rect">
            <a:avLst/>
          </a:prstGeom>
        </p:spPr>
      </p:pic>
      <p:pic>
        <p:nvPicPr>
          <p:cNvPr id="10" name="Picture 2">
            <a:extLst>
              <a:ext uri="{FF2B5EF4-FFF2-40B4-BE49-F238E27FC236}">
                <a16:creationId xmlns:a16="http://schemas.microsoft.com/office/drawing/2014/main" id="{DDC18610-A6C4-4925-9023-6CADD73010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D80ED66-22F8-8BE6-2981-EDB84634F93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8A4728-C23D-461D-8E1E-BFBED721760D}"/>
              </a:ext>
            </a:extLst>
          </p:cNvPr>
          <p:cNvSpPr>
            <a:spLocks noGrp="1"/>
          </p:cNvSpPr>
          <p:nvPr>
            <p:ph type="dt" sz="half" idx="10"/>
          </p:nvPr>
        </p:nvSpPr>
        <p:spPr/>
        <p:txBody>
          <a:bodyPr/>
          <a:lstStyle/>
          <a:p>
            <a:fld id="{C3D760F5-EFB2-4DBC-9C6B-3C0AFF23EABF}" type="datetime1">
              <a:rPr lang="en-US" smtClean="0"/>
              <a:t>7/11/2024</a:t>
            </a:fld>
            <a:endParaRPr lang="en-US" dirty="0"/>
          </a:p>
        </p:txBody>
      </p:sp>
      <p:sp>
        <p:nvSpPr>
          <p:cNvPr id="6" name="Slide Number Placeholder 5">
            <a:extLst>
              <a:ext uri="{FF2B5EF4-FFF2-40B4-BE49-F238E27FC236}">
                <a16:creationId xmlns:a16="http://schemas.microsoft.com/office/drawing/2014/main" id="{5324D503-601B-4E55-93C6-0C0D129A8C91}"/>
              </a:ext>
            </a:extLst>
          </p:cNvPr>
          <p:cNvSpPr>
            <a:spLocks noGrp="1"/>
          </p:cNvSpPr>
          <p:nvPr>
            <p:ph type="sldNum" sz="quarter" idx="12"/>
          </p:nvPr>
        </p:nvSpPr>
        <p:spPr/>
        <p:txBody>
          <a:bodyPr/>
          <a:lstStyle/>
          <a:p>
            <a:fld id="{B6F15528-21DE-4FAA-801E-634DDDAF4B2B}" type="slidenum">
              <a:rPr lang="en-US" smtClean="0"/>
              <a:pPr/>
              <a:t>163</a:t>
            </a:fld>
            <a:endParaRPr lang="en-US" dirty="0"/>
          </a:p>
        </p:txBody>
      </p:sp>
      <p:sp>
        <p:nvSpPr>
          <p:cNvPr id="8" name="Title 1">
            <a:extLst>
              <a:ext uri="{FF2B5EF4-FFF2-40B4-BE49-F238E27FC236}">
                <a16:creationId xmlns:a16="http://schemas.microsoft.com/office/drawing/2014/main" id="{87A4CEA0-EE2E-474C-993D-93EE2F3EE31E}"/>
              </a:ext>
            </a:extLst>
          </p:cNvPr>
          <p:cNvSpPr txBox="1">
            <a:spLocks/>
          </p:cNvSpPr>
          <p:nvPr/>
        </p:nvSpPr>
        <p:spPr>
          <a:xfrm>
            <a:off x="1371599" y="0"/>
            <a:ext cx="7772401" cy="7620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 unit wise/weekly</a:t>
            </a:r>
          </a:p>
        </p:txBody>
      </p:sp>
      <p:sp>
        <p:nvSpPr>
          <p:cNvPr id="12" name="Footer Placeholder 11">
            <a:extLst>
              <a:ext uri="{FF2B5EF4-FFF2-40B4-BE49-F238E27FC236}">
                <a16:creationId xmlns:a16="http://schemas.microsoft.com/office/drawing/2014/main" id="{1011832D-EB74-423D-8F43-5EEF1FDC454A}"/>
              </a:ext>
            </a:extLst>
          </p:cNvPr>
          <p:cNvSpPr>
            <a:spLocks noGrp="1"/>
          </p:cNvSpPr>
          <p:nvPr>
            <p:ph type="ftr" sz="quarter" idx="11"/>
          </p:nvPr>
        </p:nvSpPr>
        <p:spPr/>
        <p:txBody>
          <a:bodyPr/>
          <a:lstStyle/>
          <a:p>
            <a:r>
              <a:rPr lang="en-US"/>
              <a:t>Mr. Sovers Singh BIsht   UNIT 04</a:t>
            </a:r>
            <a:endParaRPr lang="en-US" dirty="0"/>
          </a:p>
        </p:txBody>
      </p:sp>
      <p:pic>
        <p:nvPicPr>
          <p:cNvPr id="7" name="Content Placeholder 6">
            <a:extLst>
              <a:ext uri="{FF2B5EF4-FFF2-40B4-BE49-F238E27FC236}">
                <a16:creationId xmlns:a16="http://schemas.microsoft.com/office/drawing/2014/main" id="{4BA0CA76-4638-4E4F-920F-B4033957C151}"/>
              </a:ext>
            </a:extLst>
          </p:cNvPr>
          <p:cNvPicPr>
            <a:picLocks noGrp="1" noChangeAspect="1"/>
          </p:cNvPicPr>
          <p:nvPr>
            <p:ph idx="1"/>
          </p:nvPr>
        </p:nvPicPr>
        <p:blipFill>
          <a:blip r:embed="rId2"/>
          <a:stretch>
            <a:fillRect/>
          </a:stretch>
        </p:blipFill>
        <p:spPr>
          <a:xfrm>
            <a:off x="117367" y="990600"/>
            <a:ext cx="8798033" cy="5365750"/>
          </a:xfrm>
          <a:prstGeom prst="rect">
            <a:avLst/>
          </a:prstGeom>
        </p:spPr>
      </p:pic>
      <p:pic>
        <p:nvPicPr>
          <p:cNvPr id="9" name="Picture 2">
            <a:extLst>
              <a:ext uri="{FF2B5EF4-FFF2-40B4-BE49-F238E27FC236}">
                <a16:creationId xmlns:a16="http://schemas.microsoft.com/office/drawing/2014/main" id="{6088E94B-8AA0-452E-A65C-38272B8E56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009CE2D2-B318-7614-CC9E-A96D3836C88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47795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122884E0-BFD0-40B1-89F5-411685E41D61}"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164</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 unit wise/weekly</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en-US"/>
              <a:t>Mr. Sovers Singh BIsht   UNIT 04</a:t>
            </a:r>
            <a:endParaRPr lang="en-US" dirty="0"/>
          </a:p>
        </p:txBody>
      </p:sp>
      <p:pic>
        <p:nvPicPr>
          <p:cNvPr id="10" name="Picture 9">
            <a:extLst>
              <a:ext uri="{FF2B5EF4-FFF2-40B4-BE49-F238E27FC236}">
                <a16:creationId xmlns:a16="http://schemas.microsoft.com/office/drawing/2014/main" id="{FDE3612F-4ED1-4DFF-86B8-A9122657A9F0}"/>
              </a:ext>
            </a:extLst>
          </p:cNvPr>
          <p:cNvPicPr>
            <a:picLocks noChangeAspect="1"/>
          </p:cNvPicPr>
          <p:nvPr/>
        </p:nvPicPr>
        <p:blipFill>
          <a:blip r:embed="rId2"/>
          <a:stretch>
            <a:fillRect/>
          </a:stretch>
        </p:blipFill>
        <p:spPr>
          <a:xfrm>
            <a:off x="228600" y="1219200"/>
            <a:ext cx="8763000" cy="3343275"/>
          </a:xfrm>
          <a:prstGeom prst="rect">
            <a:avLst/>
          </a:prstGeom>
        </p:spPr>
      </p:pic>
      <p:pic>
        <p:nvPicPr>
          <p:cNvPr id="7" name="Picture 2">
            <a:extLst>
              <a:ext uri="{FF2B5EF4-FFF2-40B4-BE49-F238E27FC236}">
                <a16:creationId xmlns:a16="http://schemas.microsoft.com/office/drawing/2014/main" id="{3A949A8B-A3C3-48C4-B224-FA2314B27A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FAE0260-7AA5-71A6-F85C-45F4D41AC17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44033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5883733A-2F15-4AD5-9A6C-BDDF3CAEC30A}"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165</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Glossary Questions</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914400"/>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pic>
        <p:nvPicPr>
          <p:cNvPr id="9" name="Picture 8">
            <a:extLst>
              <a:ext uri="{FF2B5EF4-FFF2-40B4-BE49-F238E27FC236}">
                <a16:creationId xmlns:a16="http://schemas.microsoft.com/office/drawing/2014/main" id="{8F821A6A-4F12-154E-AD39-D6CFB92D1B44}"/>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Picture 9">
            <a:extLst>
              <a:ext uri="{FF2B5EF4-FFF2-40B4-BE49-F238E27FC236}">
                <a16:creationId xmlns:a16="http://schemas.microsoft.com/office/drawing/2014/main" id="{E75661E8-59DF-2BF6-5A85-DD97908D306D}"/>
              </a:ext>
            </a:extLst>
          </p:cNvPr>
          <p:cNvPicPr>
            <a:picLocks noChangeAspect="1"/>
          </p:cNvPicPr>
          <p:nvPr/>
        </p:nvPicPr>
        <p:blipFill>
          <a:blip r:embed="rId3"/>
          <a:stretch>
            <a:fillRect/>
          </a:stretch>
        </p:blipFill>
        <p:spPr>
          <a:xfrm>
            <a:off x="304800" y="1036637"/>
            <a:ext cx="8534400" cy="531971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82173BD-447B-66E4-A19A-E2EE550F612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82733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166</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7" name="Picture 6" descr="A piece of paper with text on it&#10;&#10;Description automatically generated">
            <a:extLst>
              <a:ext uri="{FF2B5EF4-FFF2-40B4-BE49-F238E27FC236}">
                <a16:creationId xmlns:a16="http://schemas.microsoft.com/office/drawing/2014/main" id="{5F65F285-8299-FDE4-D15E-51FC58607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36636"/>
            <a:ext cx="8229600" cy="5821363"/>
          </a:xfrm>
          <a:prstGeom prst="rect">
            <a:avLst/>
          </a:prstGeom>
        </p:spPr>
      </p:pic>
    </p:spTree>
    <p:extLst>
      <p:ext uri="{BB962C8B-B14F-4D97-AF65-F5344CB8AC3E}">
        <p14:creationId xmlns:p14="http://schemas.microsoft.com/office/powerpoint/2010/main" val="30684513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167</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3" name="Picture 12" descr="A piece of paper with text&#10;&#10;Description automatically generated">
            <a:extLst>
              <a:ext uri="{FF2B5EF4-FFF2-40B4-BE49-F238E27FC236}">
                <a16:creationId xmlns:a16="http://schemas.microsoft.com/office/drawing/2014/main" id="{013B10AB-595C-DDFA-17B2-400992228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586684" y="-680564"/>
            <a:ext cx="5936123" cy="8867955"/>
          </a:xfrm>
          <a:prstGeom prst="rect">
            <a:avLst/>
          </a:prstGeom>
        </p:spPr>
      </p:pic>
    </p:spTree>
    <p:extLst>
      <p:ext uri="{BB962C8B-B14F-4D97-AF65-F5344CB8AC3E}">
        <p14:creationId xmlns:p14="http://schemas.microsoft.com/office/powerpoint/2010/main" val="12619502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168</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7" name="Picture 6" descr="A piece of paper with text&#10;&#10;Description automatically generated">
            <a:extLst>
              <a:ext uri="{FF2B5EF4-FFF2-40B4-BE49-F238E27FC236}">
                <a16:creationId xmlns:a16="http://schemas.microsoft.com/office/drawing/2014/main" id="{CCF941DD-BEB1-FB92-B154-910C0979D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596061" y="-689939"/>
            <a:ext cx="6072648" cy="9023230"/>
          </a:xfrm>
          <a:prstGeom prst="rect">
            <a:avLst/>
          </a:prstGeom>
        </p:spPr>
      </p:pic>
    </p:spTree>
    <p:extLst>
      <p:ext uri="{BB962C8B-B14F-4D97-AF65-F5344CB8AC3E}">
        <p14:creationId xmlns:p14="http://schemas.microsoft.com/office/powerpoint/2010/main" val="34719082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63FA15-7432-4E77-9D8C-1BDA95B5D4A8}"/>
              </a:ext>
            </a:extLst>
          </p:cNvPr>
          <p:cNvSpPr>
            <a:spLocks noGrp="1"/>
          </p:cNvSpPr>
          <p:nvPr>
            <p:ph type="dt" sz="half" idx="10"/>
          </p:nvPr>
        </p:nvSpPr>
        <p:spPr/>
        <p:txBody>
          <a:bodyPr/>
          <a:lstStyle/>
          <a:p>
            <a:fld id="{B04F75C2-E28A-4615-A0E3-CA6CB190CAFF}" type="datetime1">
              <a:rPr lang="en-US" smtClean="0"/>
              <a:t>7/11/2024</a:t>
            </a:fld>
            <a:endParaRPr lang="en-US" dirty="0"/>
          </a:p>
        </p:txBody>
      </p:sp>
      <p:sp>
        <p:nvSpPr>
          <p:cNvPr id="6" name="Slide Number Placeholder 5">
            <a:extLst>
              <a:ext uri="{FF2B5EF4-FFF2-40B4-BE49-F238E27FC236}">
                <a16:creationId xmlns:a16="http://schemas.microsoft.com/office/drawing/2014/main" id="{B4468004-58D9-4080-8FA0-28B78D80F711}"/>
              </a:ext>
            </a:extLst>
          </p:cNvPr>
          <p:cNvSpPr>
            <a:spLocks noGrp="1"/>
          </p:cNvSpPr>
          <p:nvPr>
            <p:ph type="sldNum" sz="quarter" idx="12"/>
          </p:nvPr>
        </p:nvSpPr>
        <p:spPr/>
        <p:txBody>
          <a:bodyPr/>
          <a:lstStyle/>
          <a:p>
            <a:fld id="{B6F15528-21DE-4FAA-801E-634DDDAF4B2B}" type="slidenum">
              <a:rPr lang="en-US" smtClean="0"/>
              <a:pPr/>
              <a:t>169</a:t>
            </a:fld>
            <a:endParaRPr lang="en-US" dirty="0"/>
          </a:p>
        </p:txBody>
      </p:sp>
      <p:sp>
        <p:nvSpPr>
          <p:cNvPr id="11" name="Title 1">
            <a:extLst>
              <a:ext uri="{FF2B5EF4-FFF2-40B4-BE49-F238E27FC236}">
                <a16:creationId xmlns:a16="http://schemas.microsoft.com/office/drawing/2014/main" id="{AAD257A6-F48D-4FAB-BAAD-4683A2DB32D4}"/>
              </a:ext>
            </a:extLst>
          </p:cNvPr>
          <p:cNvSpPr txBox="1">
            <a:spLocks noGrp="1"/>
          </p:cNvSpPr>
          <p:nvPr>
            <p:ph type="title"/>
          </p:nvPr>
        </p:nvSpPr>
        <p:spPr>
          <a:xfrm>
            <a:off x="1676400" y="0"/>
            <a:ext cx="7467600" cy="609600"/>
          </a:xfrm>
          <a:prstGeom prst="rect">
            <a:avLst/>
          </a:prstGeom>
          <a:solidFill>
            <a:srgbClr val="FF8E8E"/>
          </a:solidFill>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Semester Paper</a:t>
            </a:r>
          </a:p>
        </p:txBody>
      </p:sp>
      <p:sp>
        <p:nvSpPr>
          <p:cNvPr id="8" name="Footer Placeholder 7">
            <a:extLst>
              <a:ext uri="{FF2B5EF4-FFF2-40B4-BE49-F238E27FC236}">
                <a16:creationId xmlns:a16="http://schemas.microsoft.com/office/drawing/2014/main" id="{DDDDF6E7-88D0-4DE8-AA71-869A84BD6FD6}"/>
              </a:ext>
            </a:extLst>
          </p:cNvPr>
          <p:cNvSpPr>
            <a:spLocks noGrp="1"/>
          </p:cNvSpPr>
          <p:nvPr>
            <p:ph type="ftr" sz="quarter" idx="11"/>
          </p:nvPr>
        </p:nvSpPr>
        <p:spPr/>
        <p:txBody>
          <a:bodyPr/>
          <a:lstStyle/>
          <a:p>
            <a:r>
              <a:rPr lang="de-DE"/>
              <a:t>SOVERS SINGH BISHT</a:t>
            </a:r>
            <a:endParaRPr lang="en-US" dirty="0"/>
          </a:p>
        </p:txBody>
      </p:sp>
      <p:sp>
        <p:nvSpPr>
          <p:cNvPr id="3" name="Content Placeholder 2">
            <a:extLst>
              <a:ext uri="{FF2B5EF4-FFF2-40B4-BE49-F238E27FC236}">
                <a16:creationId xmlns:a16="http://schemas.microsoft.com/office/drawing/2014/main" id="{2DDEE14D-2D07-D04F-A565-65CA1ABF9E44}"/>
              </a:ext>
            </a:extLst>
          </p:cNvPr>
          <p:cNvSpPr>
            <a:spLocks noGrp="1"/>
          </p:cNvSpPr>
          <p:nvPr>
            <p:ph idx="1"/>
          </p:nvPr>
        </p:nvSpPr>
        <p:spPr>
          <a:xfrm>
            <a:off x="457200" y="609600"/>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id="{48AB2613-A0CF-CB44-8FB3-35A6666E35AB}"/>
              </a:ext>
            </a:extLst>
          </p:cNvPr>
          <p:cNvPicPr>
            <a:picLocks noChangeAspect="1"/>
          </p:cNvPicPr>
          <p:nvPr/>
        </p:nvPicPr>
        <p:blipFill>
          <a:blip r:embed="rId2"/>
          <a:stretch>
            <a:fillRect/>
          </a:stretch>
        </p:blipFill>
        <p:spPr>
          <a:xfrm>
            <a:off x="0" y="-27448"/>
            <a:ext cx="1384300" cy="812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14D178B-1DC3-42EE-8BC9-16699896D2D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3" name="Picture 12" descr="A white paper with black text&#10;&#10;Description automatically generated">
            <a:extLst>
              <a:ext uri="{FF2B5EF4-FFF2-40B4-BE49-F238E27FC236}">
                <a16:creationId xmlns:a16="http://schemas.microsoft.com/office/drawing/2014/main" id="{16CACC0F-3C98-5FF1-6B2E-F321EAE8D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50168" y="-697809"/>
            <a:ext cx="6105640" cy="9005977"/>
          </a:xfrm>
          <a:prstGeom prst="rect">
            <a:avLst/>
          </a:prstGeom>
        </p:spPr>
      </p:pic>
    </p:spTree>
    <p:extLst>
      <p:ext uri="{BB962C8B-B14F-4D97-AF65-F5344CB8AC3E}">
        <p14:creationId xmlns:p14="http://schemas.microsoft.com/office/powerpoint/2010/main" val="139084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F984F3-52AE-48D9-84D9-437D543E4431}"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17</a:t>
            </a:fld>
            <a:endParaRPr lang="en-US" dirty="0">
              <a:solidFill>
                <a:prstClr val="black">
                  <a:tint val="75000"/>
                </a:prstClr>
              </a:solidFill>
            </a:endParaRPr>
          </a:p>
        </p:txBody>
      </p:sp>
      <p:sp>
        <p:nvSpPr>
          <p:cNvPr id="9" name="Title 1">
            <a:extLst>
              <a:ext uri="{FF2B5EF4-FFF2-40B4-BE49-F238E27FC236}">
                <a16:creationId xmlns:a16="http://schemas.microsoft.com/office/drawing/2014/main" id="{E8AD41B2-06E1-8909-2731-8FF65CF69F16}"/>
              </a:ext>
            </a:extLst>
          </p:cNvPr>
          <p:cNvSpPr txBox="1">
            <a:spLocks/>
          </p:cNvSpPr>
          <p:nvPr/>
        </p:nvSpPr>
        <p:spPr>
          <a:xfrm>
            <a:off x="1642210" y="0"/>
            <a:ext cx="7501789" cy="6926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a:solidFill>
              <a:srgbClr val="FF8F8F"/>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Autofit/>
          </a:bodyPr>
          <a:lstStyle>
            <a:lvl1pPr algn="ctr">
              <a:lnSpc>
                <a:spcPct val="90000"/>
              </a:lnSpc>
              <a:spcBef>
                <a:spcPct val="0"/>
              </a:spcBef>
              <a:buNone/>
              <a:defRPr sz="2800" b="1">
                <a:ln w="0"/>
                <a:solidFill>
                  <a:schemeClr val="tx1"/>
                </a:solidFill>
                <a:effectLst>
                  <a:outerShdw blurRad="38100" dist="19050" dir="2700000" algn="tl" rotWithShape="0">
                    <a:schemeClr val="dk1">
                      <a:alpha val="40000"/>
                    </a:schemeClr>
                  </a:outerShdw>
                </a:effectLst>
              </a:defRPr>
            </a:lvl1pPr>
          </a:lstStyle>
          <a:p>
            <a:r>
              <a:rPr lang="en-US" dirty="0"/>
              <a:t>R</a:t>
            </a:r>
            <a:r>
              <a:rPr lang="en-IN" dirty="0"/>
              <a:t>ESULT ANALYSIS</a:t>
            </a:r>
          </a:p>
        </p:txBody>
      </p:sp>
      <p:sp>
        <p:nvSpPr>
          <p:cNvPr id="5" name="Footer Placeholder 4">
            <a:extLst>
              <a:ext uri="{FF2B5EF4-FFF2-40B4-BE49-F238E27FC236}">
                <a16:creationId xmlns:a16="http://schemas.microsoft.com/office/drawing/2014/main" id="{6FD20EB1-1CE1-97F5-C278-6E1F67850DE6}"/>
              </a:ext>
            </a:extLst>
          </p:cNvPr>
          <p:cNvSpPr>
            <a:spLocks noGrp="1"/>
          </p:cNvSpPr>
          <p:nvPr>
            <p:ph type="ftr" sz="quarter" idx="11"/>
          </p:nvPr>
        </p:nvSpPr>
        <p:spPr/>
        <p:txBody>
          <a:bodyPr/>
          <a:lstStyle/>
          <a:p>
            <a:r>
              <a:rPr lang="de-DE"/>
              <a:t>SOVERS SINGH BISHT</a:t>
            </a:r>
            <a:endParaRPr lang="en-US" dirty="0"/>
          </a:p>
        </p:txBody>
      </p:sp>
      <p:pic>
        <p:nvPicPr>
          <p:cNvPr id="8" name="Picture 7" descr="A screenshot of a computer&#10;&#10;Description automatically generated">
            <a:extLst>
              <a:ext uri="{FF2B5EF4-FFF2-40B4-BE49-F238E27FC236}">
                <a16:creationId xmlns:a16="http://schemas.microsoft.com/office/drawing/2014/main" id="{8081C752-0EC7-6D62-837E-D6CF461CCAE5}"/>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094EEA5-ADB8-2F8F-09B5-B7FBEE429872}"/>
              </a:ext>
            </a:extLst>
          </p:cNvPr>
          <p:cNvPicPr>
            <a:picLocks noChangeAspect="1"/>
          </p:cNvPicPr>
          <p:nvPr/>
        </p:nvPicPr>
        <p:blipFill rotWithShape="1">
          <a:blip r:embed="rId3"/>
          <a:srcRect l="26557" t="32350" r="25901" b="47650"/>
          <a:stretch/>
        </p:blipFill>
        <p:spPr>
          <a:xfrm>
            <a:off x="239843" y="991892"/>
            <a:ext cx="8559383" cy="2234258"/>
          </a:xfrm>
          <a:prstGeom prst="rect">
            <a:avLst/>
          </a:prstGeom>
        </p:spPr>
      </p:pic>
      <p:pic>
        <p:nvPicPr>
          <p:cNvPr id="14" name="Picture 13">
            <a:extLst>
              <a:ext uri="{FF2B5EF4-FFF2-40B4-BE49-F238E27FC236}">
                <a16:creationId xmlns:a16="http://schemas.microsoft.com/office/drawing/2014/main" id="{984F8A3D-511B-DF4E-5013-BC74980C60C5}"/>
              </a:ext>
            </a:extLst>
          </p:cNvPr>
          <p:cNvPicPr>
            <a:picLocks noChangeAspect="1"/>
          </p:cNvPicPr>
          <p:nvPr/>
        </p:nvPicPr>
        <p:blipFill rotWithShape="1">
          <a:blip r:embed="rId4"/>
          <a:srcRect l="22951" t="42492" r="22295" b="35574"/>
          <a:stretch/>
        </p:blipFill>
        <p:spPr>
          <a:xfrm>
            <a:off x="292308" y="3631850"/>
            <a:ext cx="8559383" cy="2234258"/>
          </a:xfrm>
          <a:prstGeom prst="rect">
            <a:avLst/>
          </a:prstGeom>
        </p:spPr>
      </p:pic>
    </p:spTree>
    <p:extLst>
      <p:ext uri="{BB962C8B-B14F-4D97-AF65-F5344CB8AC3E}">
        <p14:creationId xmlns:p14="http://schemas.microsoft.com/office/powerpoint/2010/main" val="11615123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BAB387-86E1-46EF-A787-3FE09B44EA1A}" type="datetime1">
              <a:rPr lang="en-US" smtClean="0"/>
              <a:t>7/11/2024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p:cNvSpPr txBox="1">
            <a:spLocks/>
          </p:cNvSpPr>
          <p:nvPr/>
        </p:nvSpPr>
        <p:spPr>
          <a:xfrm>
            <a:off x="1371600" y="1"/>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a:extLst>
              <a:ext uri="{FF2B5EF4-FFF2-40B4-BE49-F238E27FC236}">
                <a16:creationId xmlns:a16="http://schemas.microsoft.com/office/drawing/2014/main" id="{C1C60256-9051-418B-9A95-6D9377CDEBA4}"/>
              </a:ext>
            </a:extLst>
          </p:cNvPr>
          <p:cNvSpPr>
            <a:spLocks noGrp="1"/>
          </p:cNvSpPr>
          <p:nvPr>
            <p:ph idx="1"/>
          </p:nvPr>
        </p:nvSpPr>
        <p:spPr>
          <a:xfrm>
            <a:off x="381000" y="990600"/>
            <a:ext cx="8382000" cy="5135563"/>
          </a:xfrm>
        </p:spPr>
        <p:txBody>
          <a:bodyPr>
            <a:normAutofit/>
          </a:bodyPr>
          <a:lstStyle/>
          <a:p>
            <a:pPr algn="just"/>
            <a:endParaRPr lang="en-US" sz="2400" dirty="0"/>
          </a:p>
          <a:p>
            <a:pPr algn="just"/>
            <a:endParaRPr lang="en-IN" sz="2400" dirty="0"/>
          </a:p>
        </p:txBody>
      </p:sp>
      <p:sp>
        <p:nvSpPr>
          <p:cNvPr id="10" name="Footer Placeholder 9">
            <a:extLst>
              <a:ext uri="{FF2B5EF4-FFF2-40B4-BE49-F238E27FC236}">
                <a16:creationId xmlns:a16="http://schemas.microsoft.com/office/drawing/2014/main" id="{8D01DE1A-AB75-486D-9917-5B3946761D45}"/>
              </a:ext>
            </a:extLst>
          </p:cNvPr>
          <p:cNvSpPr>
            <a:spLocks noGrp="1"/>
          </p:cNvSpPr>
          <p:nvPr>
            <p:ph type="ftr" sz="quarter" idx="11"/>
          </p:nvPr>
        </p:nvSpPr>
        <p:spPr/>
        <p:txBody>
          <a:bodyPr/>
          <a:lstStyle/>
          <a:p>
            <a:r>
              <a:rPr lang="de-DE"/>
              <a:t>SOVERS SINGH BISHT</a:t>
            </a:r>
            <a:endParaRPr lang="en-US" dirty="0"/>
          </a:p>
        </p:txBody>
      </p:sp>
      <p:sp>
        <p:nvSpPr>
          <p:cNvPr id="2" name="Rectangle 1">
            <a:extLst>
              <a:ext uri="{FF2B5EF4-FFF2-40B4-BE49-F238E27FC236}">
                <a16:creationId xmlns:a16="http://schemas.microsoft.com/office/drawing/2014/main" id="{DB3EBD00-735E-472F-9144-3A05D59EBD1A}"/>
              </a:ext>
            </a:extLst>
          </p:cNvPr>
          <p:cNvSpPr/>
          <p:nvPr/>
        </p:nvSpPr>
        <p:spPr>
          <a:xfrm>
            <a:off x="457199" y="889844"/>
            <a:ext cx="8381999" cy="5554726"/>
          </a:xfrm>
          <a:prstGeom prst="rect">
            <a:avLst/>
          </a:prstGeom>
        </p:spPr>
        <p:txBody>
          <a:bodyPr wrap="square">
            <a:spAutoFit/>
          </a:bodyPr>
          <a:lstStyle/>
          <a:p>
            <a:pPr>
              <a:lnSpc>
                <a:spcPct val="200000"/>
              </a:lnSpc>
            </a:pPr>
            <a:r>
              <a:rPr lang="en-US" b="1" dirty="0"/>
              <a:t>1.	What Is A Recommender System?</a:t>
            </a:r>
          </a:p>
          <a:p>
            <a:pPr>
              <a:lnSpc>
                <a:spcPct val="200000"/>
              </a:lnSpc>
            </a:pPr>
            <a:r>
              <a:rPr lang="en-US" b="1" dirty="0"/>
              <a:t>2.	Compare </a:t>
            </a:r>
            <a:r>
              <a:rPr lang="en-US" b="1" dirty="0" err="1"/>
              <a:t>Sas</a:t>
            </a:r>
            <a:r>
              <a:rPr lang="en-US" b="1" dirty="0"/>
              <a:t>, R And Python Programming?</a:t>
            </a:r>
          </a:p>
          <a:p>
            <a:pPr>
              <a:lnSpc>
                <a:spcPct val="200000"/>
              </a:lnSpc>
            </a:pPr>
            <a:r>
              <a:rPr lang="en-US" b="1" dirty="0"/>
              <a:t>3.	Explain The Various Benefits Of R Language?</a:t>
            </a:r>
          </a:p>
          <a:p>
            <a:pPr>
              <a:lnSpc>
                <a:spcPct val="200000"/>
              </a:lnSpc>
            </a:pPr>
            <a:r>
              <a:rPr lang="en-US" b="1" dirty="0"/>
              <a:t>4.	How Do Data Scientists Use Statistics?</a:t>
            </a:r>
          </a:p>
          <a:p>
            <a:pPr>
              <a:lnSpc>
                <a:spcPct val="200000"/>
              </a:lnSpc>
            </a:pPr>
            <a:r>
              <a:rPr lang="en-US" b="1" dirty="0"/>
              <a:t>5.	What Is Logistic Regression?</a:t>
            </a:r>
          </a:p>
          <a:p>
            <a:pPr>
              <a:lnSpc>
                <a:spcPct val="200000"/>
              </a:lnSpc>
            </a:pPr>
            <a:r>
              <a:rPr lang="en-US" b="1" dirty="0"/>
              <a:t>6.	Why Data Cleansing Is Important In Data Analysis?</a:t>
            </a:r>
          </a:p>
          <a:p>
            <a:pPr>
              <a:lnSpc>
                <a:spcPct val="200000"/>
              </a:lnSpc>
            </a:pPr>
            <a:r>
              <a:rPr lang="en-US" b="1" dirty="0"/>
              <a:t>7.	Describe Univariate, Bivariate And Multivariate Analysis.?</a:t>
            </a:r>
          </a:p>
          <a:p>
            <a:pPr>
              <a:lnSpc>
                <a:spcPct val="200000"/>
              </a:lnSpc>
            </a:pPr>
            <a:r>
              <a:rPr lang="en-US" b="1" dirty="0"/>
              <a:t>8.	How Machine Learning Is Deployed In Real World Scenarios?</a:t>
            </a:r>
          </a:p>
          <a:p>
            <a:pPr>
              <a:lnSpc>
                <a:spcPct val="200000"/>
              </a:lnSpc>
            </a:pPr>
            <a:r>
              <a:rPr lang="en-US" b="1" dirty="0"/>
              <a:t>9.	What Are Some Of The Statistical Methods That Are Useful For Data-analyst?</a:t>
            </a:r>
          </a:p>
          <a:p>
            <a:pPr>
              <a:lnSpc>
                <a:spcPct val="200000"/>
              </a:lnSpc>
            </a:pPr>
            <a:r>
              <a:rPr lang="en-US" b="1" dirty="0"/>
              <a:t>10.	Explain What Is The Criteria For A Good Data Model?</a:t>
            </a:r>
          </a:p>
        </p:txBody>
      </p:sp>
      <p:pic>
        <p:nvPicPr>
          <p:cNvPr id="11" name="Picture 10">
            <a:extLst>
              <a:ext uri="{FF2B5EF4-FFF2-40B4-BE49-F238E27FC236}">
                <a16:creationId xmlns:a16="http://schemas.microsoft.com/office/drawing/2014/main" id="{21DEEF82-761A-D649-9214-A6005C238BD8}"/>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D2BF23A-47C0-5C83-0BCE-E54DAA00508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15325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FF6FC1-BF20-4ACD-88DE-FDFFF1F6DC17}"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171</a:t>
            </a:fld>
            <a:endParaRPr lang="en-US" dirty="0">
              <a:solidFill>
                <a:prstClr val="black">
                  <a:tint val="75000"/>
                </a:prst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614701812"/>
              </p:ext>
            </p:extLst>
          </p:nvPr>
        </p:nvGraphicFramePr>
        <p:xfrm>
          <a:off x="0" y="826260"/>
          <a:ext cx="9144000" cy="4419507"/>
        </p:xfrm>
        <a:graphic>
          <a:graphicData uri="http://schemas.openxmlformats.org/drawingml/2006/table">
            <a:tbl>
              <a:tblPr firstRow="1" firstCol="1" bandRow="1">
                <a:tableStyleId>{5940675A-B579-460E-94D1-54222C63F5DA}</a:tableStyleId>
              </a:tblPr>
              <a:tblGrid>
                <a:gridCol w="9144000">
                  <a:extLst>
                    <a:ext uri="{9D8B030D-6E8A-4147-A177-3AD203B41FA5}">
                      <a16:colId xmlns:a16="http://schemas.microsoft.com/office/drawing/2014/main" val="4050632936"/>
                    </a:ext>
                  </a:extLst>
                </a:gridCol>
              </a:tblGrid>
              <a:tr h="343060">
                <a:tc>
                  <a:txBody>
                    <a:bodyPr/>
                    <a:lstStyle/>
                    <a:p>
                      <a:pPr>
                        <a:lnSpc>
                          <a:spcPct val="107000"/>
                        </a:lnSpc>
                        <a:spcAft>
                          <a:spcPts val="0"/>
                        </a:spcAft>
                      </a:pPr>
                      <a:r>
                        <a:rPr lang="en-IN" sz="1600" b="1" dirty="0">
                          <a:effectLst/>
                        </a:rPr>
                        <a:t>Text books</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492215865"/>
                  </a:ext>
                </a:extLst>
              </a:tr>
              <a:tr h="702113">
                <a:tc>
                  <a:txBody>
                    <a:bodyPr/>
                    <a:lstStyle/>
                    <a:p>
                      <a:pPr marL="457200" indent="-228600">
                        <a:lnSpc>
                          <a:spcPct val="107000"/>
                        </a:lnSpc>
                        <a:spcAft>
                          <a:spcPts val="0"/>
                        </a:spcAft>
                      </a:pPr>
                      <a:r>
                        <a:rPr lang="en-IN" sz="1600">
                          <a:effectLst/>
                        </a:rPr>
                        <a:t>1. Dean Abbott ,“Applied Predictive Analytics Principles and Techniques for the Professional DataAnalyst” , Wiley.</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8982451"/>
                  </a:ext>
                </a:extLst>
              </a:tr>
              <a:tr h="899508">
                <a:tc>
                  <a:txBody>
                    <a:bodyPr/>
                    <a:lstStyle/>
                    <a:p>
                      <a:pPr>
                        <a:lnSpc>
                          <a:spcPts val="2690"/>
                        </a:lnSpc>
                        <a:spcAft>
                          <a:spcPts val="0"/>
                        </a:spcAft>
                      </a:pPr>
                      <a:r>
                        <a:rPr lang="en-US" sz="1600">
                          <a:effectLst/>
                        </a:rPr>
                        <a:t>      2. “Fundamentals of Machine Learning for Predictive Data Analytics” By </a:t>
                      </a:r>
                      <a:r>
                        <a:rPr lang="en-US" sz="1600" u="sng">
                          <a:effectLst/>
                          <a:hlinkClick r:id="rId2"/>
                        </a:rPr>
                        <a:t>John D. Kelleher</a:t>
                      </a:r>
                      <a:r>
                        <a:rPr lang="en-US" sz="1600">
                          <a:effectLst/>
                        </a:rPr>
                        <a:t>, </a:t>
                      </a:r>
                      <a:r>
                        <a:rPr lang="en-US" sz="1600" u="sng">
                          <a:effectLst/>
                          <a:hlinkClick r:id="rId3"/>
                        </a:rPr>
                        <a:t>Brian Mac Namee</a:t>
                      </a:r>
                      <a:r>
                        <a:rPr lang="en-US" sz="1600">
                          <a:effectLst/>
                        </a:rPr>
                        <a:t> and </a:t>
                      </a:r>
                      <a:r>
                        <a:rPr lang="en-US" sz="1600" u="sng">
                          <a:effectLst/>
                          <a:hlinkClick r:id="rId4"/>
                        </a:rPr>
                        <a:t>Aoife D'Arcy</a:t>
                      </a:r>
                      <a:endParaRPr lang="en-IN" sz="1600" b="1">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489553"/>
                  </a:ext>
                </a:extLst>
              </a:tr>
              <a:tr h="343060">
                <a:tc>
                  <a:txBody>
                    <a:bodyPr/>
                    <a:lstStyle/>
                    <a:p>
                      <a:pPr marL="457200" indent="-228600">
                        <a:lnSpc>
                          <a:spcPct val="107000"/>
                        </a:lnSpc>
                        <a:spcAft>
                          <a:spcPts val="0"/>
                        </a:spcAft>
                      </a:pPr>
                      <a:r>
                        <a:rPr lang="en-IN" sz="1600">
                          <a:effectLst/>
                        </a:rPr>
                        <a:t>3.   Predictive &amp; Advanced Analytics (IBM ICE Publication)</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051847"/>
                  </a:ext>
                </a:extLst>
              </a:tr>
              <a:tr h="384480">
                <a:tc>
                  <a:txBody>
                    <a:bodyPr/>
                    <a:lstStyle/>
                    <a:p>
                      <a:pPr algn="just">
                        <a:lnSpc>
                          <a:spcPct val="107000"/>
                        </a:lnSpc>
                        <a:spcAft>
                          <a:spcPts val="0"/>
                        </a:spcAft>
                      </a:pPr>
                      <a:r>
                        <a:rPr lang="en-IN" sz="1600" b="1" dirty="0">
                          <a:effectLst/>
                        </a:rPr>
                        <a:t>Reference Books</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3070587308"/>
                  </a:ext>
                </a:extLst>
              </a:tr>
              <a:tr h="702113">
                <a:tc>
                  <a:txBody>
                    <a:bodyPr/>
                    <a:lstStyle/>
                    <a:p>
                      <a:pPr marL="228600">
                        <a:lnSpc>
                          <a:spcPct val="107000"/>
                        </a:lnSpc>
                        <a:spcAft>
                          <a:spcPts val="0"/>
                        </a:spcAft>
                      </a:pPr>
                      <a:r>
                        <a:rPr lang="en-IN" sz="1600" dirty="0">
                          <a:effectLst/>
                        </a:rPr>
                        <a:t>1. “An Introduction to Statistical Learning: with Applications in R” by James, Witten,    Hastie and </a:t>
                      </a:r>
                      <a:r>
                        <a:rPr lang="en-IN" sz="1600" dirty="0" err="1">
                          <a:effectLst/>
                        </a:rPr>
                        <a:t>Tibshirani</a:t>
                      </a:r>
                      <a:r>
                        <a:rPr lang="en-IN" sz="1600" dirty="0">
                          <a:effectLst/>
                        </a:rPr>
                        <a:t>, Springer, 1st. Edition, 2013.</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6392047"/>
                  </a:ext>
                </a:extLst>
              </a:tr>
              <a:tr h="702113">
                <a:tc>
                  <a:txBody>
                    <a:bodyPr/>
                    <a:lstStyle/>
                    <a:p>
                      <a:pPr marL="0" lvl="0" indent="0" algn="just">
                        <a:lnSpc>
                          <a:spcPct val="107000"/>
                        </a:lnSpc>
                        <a:spcAft>
                          <a:spcPts val="0"/>
                        </a:spcAft>
                        <a:buFont typeface="+mj-lt"/>
                        <a:buNone/>
                        <a:tabLst>
                          <a:tab pos="457200" algn="l"/>
                        </a:tabLst>
                      </a:pPr>
                      <a:r>
                        <a:rPr lang="en-IN" sz="1600" dirty="0">
                          <a:effectLst/>
                        </a:rPr>
                        <a:t>     2.“R for Everyone: Advanced Analytics and Graphics” by Lander, J., Addison-Wesley    Data &amp; Analytics Series, 1 edition, 2013.</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5426072"/>
                  </a:ext>
                </a:extLst>
              </a:tr>
              <a:tr h="343060">
                <a:tc>
                  <a:txBody>
                    <a:bodyPr/>
                    <a:lstStyle/>
                    <a:p>
                      <a:pPr marL="0" lvl="0" indent="0" algn="just">
                        <a:lnSpc>
                          <a:spcPct val="107000"/>
                        </a:lnSpc>
                        <a:spcAft>
                          <a:spcPts val="0"/>
                        </a:spcAft>
                        <a:buFont typeface="+mj-lt"/>
                        <a:buNone/>
                        <a:tabLst>
                          <a:tab pos="457200" algn="l"/>
                        </a:tabLst>
                      </a:pPr>
                      <a:r>
                        <a:rPr lang="en-IN" sz="1600" dirty="0">
                          <a:effectLst/>
                        </a:rPr>
                        <a:t>     3.Sandeep </a:t>
                      </a:r>
                      <a:r>
                        <a:rPr lang="en-IN" sz="1600" dirty="0" err="1">
                          <a:effectLst/>
                        </a:rPr>
                        <a:t>Rakshit</a:t>
                      </a:r>
                      <a:r>
                        <a:rPr lang="en-IN" sz="1600" dirty="0">
                          <a:effectLst/>
                        </a:rPr>
                        <a:t>, R for Beginners, McGraw Hill (2017).</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2768033"/>
                  </a:ext>
                </a:extLst>
              </a:tr>
            </a:tbl>
          </a:graphicData>
        </a:graphic>
      </p:graphicFrame>
      <p:pic>
        <p:nvPicPr>
          <p:cNvPr id="8" name="Picture 2">
            <a:extLst>
              <a:ext uri="{FF2B5EF4-FFF2-40B4-BE49-F238E27FC236}">
                <a16:creationId xmlns:a16="http://schemas.microsoft.com/office/drawing/2014/main" id="{8BE12DEC-1263-DA9F-3DFF-F27BB1D27A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7" name="Title 1">
            <a:extLst>
              <a:ext uri="{FF2B5EF4-FFF2-40B4-BE49-F238E27FC236}">
                <a16:creationId xmlns:a16="http://schemas.microsoft.com/office/drawing/2014/main" id="{2A2D577B-E225-8A78-EE7D-DF44BC7A12D1}"/>
              </a:ext>
            </a:extLst>
          </p:cNvPr>
          <p:cNvSpPr txBox="1">
            <a:spLocks/>
          </p:cNvSpPr>
          <p:nvPr/>
        </p:nvSpPr>
        <p:spPr>
          <a:xfrm>
            <a:off x="1371599" y="0"/>
            <a:ext cx="7772401" cy="7620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References</a:t>
            </a:r>
          </a:p>
        </p:txBody>
      </p:sp>
      <p:sp>
        <p:nvSpPr>
          <p:cNvPr id="3" name="Footer Placeholder 2">
            <a:extLst>
              <a:ext uri="{FF2B5EF4-FFF2-40B4-BE49-F238E27FC236}">
                <a16:creationId xmlns:a16="http://schemas.microsoft.com/office/drawing/2014/main" id="{599F15AA-61D8-10ED-4AC1-3206B8A724B8}"/>
              </a:ext>
            </a:extLst>
          </p:cNvPr>
          <p:cNvSpPr>
            <a:spLocks noGrp="1"/>
          </p:cNvSpPr>
          <p:nvPr>
            <p:ph type="ftr" sz="quarter" idx="11"/>
          </p:nvPr>
        </p:nvSpPr>
        <p:spPr/>
        <p:txBody>
          <a:bodyPr/>
          <a:lstStyle/>
          <a:p>
            <a:r>
              <a:rPr lang="de-DE"/>
              <a:t>SOVERS SINGH BISHT</a:t>
            </a:r>
            <a:endParaRPr lang="en-US" dirty="0"/>
          </a:p>
        </p:txBody>
      </p:sp>
      <p:pic>
        <p:nvPicPr>
          <p:cNvPr id="5" name="Picture 4" descr="A screenshot of a computer&#10;&#10;Description automatically generated">
            <a:extLst>
              <a:ext uri="{FF2B5EF4-FFF2-40B4-BE49-F238E27FC236}">
                <a16:creationId xmlns:a16="http://schemas.microsoft.com/office/drawing/2014/main" id="{76D64FFA-A306-335B-6D6E-25ECBF542ABC}"/>
              </a:ext>
            </a:extLst>
          </p:cNvPr>
          <p:cNvPicPr>
            <a:picLocks noChangeAspect="1"/>
          </p:cNvPicPr>
          <p:nvPr/>
        </p:nvPicPr>
        <p:blipFill rotWithShape="1">
          <a:blip r:embed="rId6"/>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08825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Recap</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508F66F0-CF9B-4A1F-8D0E-8A15AB4634A0}" type="datetime1">
              <a:rPr lang="en-US" smtClean="0"/>
              <a:t>7/11/2024</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172</a:t>
            </a:fld>
            <a:endParaRPr lang="en-US" dirty="0"/>
          </a:p>
        </p:txBody>
      </p:sp>
      <p:sp>
        <p:nvSpPr>
          <p:cNvPr id="11" name="Rectangle 10"/>
          <p:cNvSpPr/>
          <p:nvPr/>
        </p:nvSpPr>
        <p:spPr>
          <a:xfrm>
            <a:off x="381000" y="1066800"/>
            <a:ext cx="8763000" cy="4365939"/>
          </a:xfrm>
          <a:prstGeom prst="rect">
            <a:avLst/>
          </a:prstGeom>
        </p:spPr>
        <p:txBody>
          <a:bodyPr wrap="square">
            <a:spAutoFit/>
          </a:bodyPr>
          <a:lstStyle/>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provide us fundamentals domain of Data Science and its latest trends in industry. </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In this unit we are also benefitted with the knowledge of different types of data  and very important is the implementation of machine learning and also through the concept model building which is used in industry prospects.</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will impart us with knowledge of business analytics and tolls used in data science.</a:t>
            </a:r>
          </a:p>
          <a:p>
            <a:pPr marL="476037" marR="722685" indent="-191528" algn="just">
              <a:lnSpc>
                <a:spcPct val="250000"/>
              </a:lnSpc>
              <a:tabLst>
                <a:tab pos="476593" algn="l"/>
              </a:tabLst>
            </a:pPr>
            <a:endParaRPr lang="en-US" dirty="0">
              <a:cs typeface="Times New Roman"/>
            </a:endParaRPr>
          </a:p>
        </p:txBody>
      </p:sp>
      <p:sp>
        <p:nvSpPr>
          <p:cNvPr id="2" name="Footer Placeholder 1">
            <a:extLst>
              <a:ext uri="{FF2B5EF4-FFF2-40B4-BE49-F238E27FC236}">
                <a16:creationId xmlns:a16="http://schemas.microsoft.com/office/drawing/2014/main" id="{10AE0ED0-CF79-4652-BC48-4EE4F5740FF6}"/>
              </a:ext>
            </a:extLst>
          </p:cNvPr>
          <p:cNvSpPr>
            <a:spLocks noGrp="1"/>
          </p:cNvSpPr>
          <p:nvPr>
            <p:ph type="ftr" sz="quarter" idx="11"/>
          </p:nvPr>
        </p:nvSpPr>
        <p:spPr/>
        <p:txBody>
          <a:bodyPr/>
          <a:lstStyle/>
          <a:p>
            <a:r>
              <a:rPr lang="de-DE"/>
              <a:t>SOVERS SINGH BISHT</a:t>
            </a:r>
            <a:endParaRPr lang="en-US" dirty="0"/>
          </a:p>
        </p:txBody>
      </p:sp>
      <p:pic>
        <p:nvPicPr>
          <p:cNvPr id="10" name="Picture 9">
            <a:extLst>
              <a:ext uri="{FF2B5EF4-FFF2-40B4-BE49-F238E27FC236}">
                <a16:creationId xmlns:a16="http://schemas.microsoft.com/office/drawing/2014/main" id="{B4E356A4-03DF-704C-BEB6-9C989240F114}"/>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CE282FE-D7DE-F0EB-0828-103EC5BD389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D68BE7-BDB6-465E-B2EB-B6809EFBFD89}" type="datetime1">
              <a:rPr lang="en-US" smtClean="0"/>
              <a:t>7/11/2024</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173</a:t>
            </a:fld>
            <a:endParaRPr lang="en-US" dirty="0"/>
          </a:p>
        </p:txBody>
      </p:sp>
      <p:sp>
        <p:nvSpPr>
          <p:cNvPr id="10" name="Content Placeholder 8">
            <a:extLst>
              <a:ext uri="{FF2B5EF4-FFF2-40B4-BE49-F238E27FC236}">
                <a16:creationId xmlns:a16="http://schemas.microsoft.com/office/drawing/2014/main"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2" name="Footer Placeholder 1">
            <a:extLst>
              <a:ext uri="{FF2B5EF4-FFF2-40B4-BE49-F238E27FC236}">
                <a16:creationId xmlns:a16="http://schemas.microsoft.com/office/drawing/2014/main" id="{A4F46CFB-F9FA-4D9D-A54A-53003DBB7179}"/>
              </a:ext>
            </a:extLst>
          </p:cNvPr>
          <p:cNvSpPr>
            <a:spLocks noGrp="1"/>
          </p:cNvSpPr>
          <p:nvPr>
            <p:ph type="ftr" sz="quarter" idx="11"/>
          </p:nvPr>
        </p:nvSpPr>
        <p:spPr/>
        <p:txBody>
          <a:bodyPr/>
          <a:lstStyle/>
          <a:p>
            <a:r>
              <a:rPr lang="de-DE"/>
              <a:t>SOVERS SINGH BISHT</a:t>
            </a:r>
            <a:endParaRPr lang="en-US" dirty="0"/>
          </a:p>
        </p:txBody>
      </p:sp>
      <p:pic>
        <p:nvPicPr>
          <p:cNvPr id="6" name="Picture 5">
            <a:extLst>
              <a:ext uri="{FF2B5EF4-FFF2-40B4-BE49-F238E27FC236}">
                <a16:creationId xmlns:a16="http://schemas.microsoft.com/office/drawing/2014/main" id="{9FBDFD0D-14E5-0848-8DC9-4EAB14929A9B}"/>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DD951A4-1D4F-1338-7B08-233DD27D1A9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0C37BFB2-E714-4F5A-7B41-7AEF838B62B5}"/>
              </a:ext>
            </a:extLst>
          </p:cNvPr>
          <p:cNvSpPr txBox="1">
            <a:spLocks/>
          </p:cNvSpPr>
          <p:nvPr/>
        </p:nvSpPr>
        <p:spPr>
          <a:xfrm>
            <a:off x="1749346" y="0"/>
            <a:ext cx="7394654"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CONTENTS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92306D23-0EA3-4FEC-8A96-59DCF3986F55}" type="datetime1">
              <a:rPr lang="en-US" smtClean="0">
                <a:solidFill>
                  <a:schemeClr val="tx1"/>
                </a:solidFill>
              </a:rPr>
              <a:t>7/11/2024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9686D7E-3E69-3CE9-5C3C-81DEF4EC42E2}"/>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75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3000" dirty="0">
                <a:solidFill>
                  <a:schemeClr val="tx1"/>
                </a:solidFill>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F33244CE-B35D-4332-A6EF-EA8B8399C19B}" type="datetime1">
              <a:rPr lang="en-US" smtClean="0">
                <a:solidFill>
                  <a:schemeClr val="tx1"/>
                </a:solidFill>
              </a:rPr>
              <a:t>7/11/2024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p:txBody>
          <a:bodyPr/>
          <a:lstStyle/>
          <a:p>
            <a:r>
              <a:rPr lang="de-DE"/>
              <a:t>SOVERS SINGH BISHT</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5F95FEF-8185-7E4F-776C-4A88D4A5DF5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543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70037"/>
            <a:ext cx="8229600" cy="452596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Mr. Sovers Singh Bisht</a:t>
            </a:r>
          </a:p>
          <a:p>
            <a:pPr marL="0" indent="0">
              <a:buNone/>
            </a:pPr>
            <a:r>
              <a:rPr lang="en-US" sz="2400" b="1" dirty="0">
                <a:latin typeface="Times New Roman" panose="02020603050405020304" pitchFamily="18" charset="0"/>
                <a:cs typeface="Times New Roman" panose="02020603050405020304" pitchFamily="18" charset="0"/>
              </a:rPr>
              <a:t>Dep. HOD (Data Science)</a:t>
            </a:r>
          </a:p>
          <a:p>
            <a:pPr marL="0" indent="0">
              <a:buNone/>
            </a:pPr>
            <a:r>
              <a:rPr lang="en-US" sz="2400" b="1" dirty="0" err="1">
                <a:latin typeface="Times New Roman" panose="02020603050405020304" pitchFamily="18" charset="0"/>
                <a:cs typeface="Times New Roman" panose="02020603050405020304" pitchFamily="18" charset="0"/>
              </a:rPr>
              <a:t>B.Tech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M.Tech</a:t>
            </a: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PH.D (P) in CSE .. 	</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Area of Expertise: Data Science, Big Data Analytics</a:t>
            </a:r>
          </a:p>
          <a:p>
            <a:pPr marL="0" indent="0" algn="just">
              <a:buNone/>
            </a:pPr>
            <a:r>
              <a:rPr lang="en-US" sz="2400" b="1" dirty="0">
                <a:latin typeface="Times New Roman" panose="02020603050405020304" pitchFamily="18" charset="0"/>
                <a:cs typeface="Times New Roman" panose="02020603050405020304" pitchFamily="18" charset="0"/>
              </a:rPr>
              <a:t>                                &amp; Cloud Computing.</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0AD2619C-9DD5-470F-AA69-DB511CFAC256}" type="datetime1">
              <a:rPr lang="en-US" smtClean="0"/>
              <a:t>7/11/2024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p:cNvSpPr txBox="1">
            <a:spLocks/>
          </p:cNvSpPr>
          <p:nvPr/>
        </p:nvSpPr>
        <p:spPr>
          <a:xfrm>
            <a:off x="1447800" y="0"/>
            <a:ext cx="76962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Noida Institute of Engineering and Technology, Greater Noida</a:t>
            </a:r>
          </a:p>
        </p:txBody>
      </p:sp>
      <p:pic>
        <p:nvPicPr>
          <p:cNvPr id="5" name="Picture 4" descr="A person wearing glasses&#10;&#10;Description automatically generated with medium confidence">
            <a:extLst>
              <a:ext uri="{FF2B5EF4-FFF2-40B4-BE49-F238E27FC236}">
                <a16:creationId xmlns:a16="http://schemas.microsoft.com/office/drawing/2014/main" id="{8DDDEC47-BC45-433B-9268-C166126F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550" y="853505"/>
            <a:ext cx="2133600" cy="257549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51FACA1-E1A4-454C-9029-FBDE3061ABEB}"/>
              </a:ext>
            </a:extLst>
          </p:cNvPr>
          <p:cNvPicPr>
            <a:picLocks noChangeAspect="1"/>
          </p:cNvPicPr>
          <p:nvPr/>
        </p:nvPicPr>
        <p:blipFill>
          <a:blip r:embed="rId4"/>
          <a:stretch>
            <a:fillRect/>
          </a:stretch>
        </p:blipFill>
        <p:spPr>
          <a:xfrm>
            <a:off x="0" y="-27448"/>
            <a:ext cx="1384300" cy="812800"/>
          </a:xfrm>
          <a:prstGeom prst="rect">
            <a:avLst/>
          </a:prstGeom>
        </p:spPr>
      </p:pic>
      <p:sp>
        <p:nvSpPr>
          <p:cNvPr id="2" name="Footer Placeholder 1">
            <a:extLst>
              <a:ext uri="{FF2B5EF4-FFF2-40B4-BE49-F238E27FC236}">
                <a16:creationId xmlns:a16="http://schemas.microsoft.com/office/drawing/2014/main" id="{F8BC1BD0-5F40-DFA9-14FA-3C3213D78B6A}"/>
              </a:ext>
            </a:extLst>
          </p:cNvPr>
          <p:cNvSpPr>
            <a:spLocks noGrp="1"/>
          </p:cNvSpPr>
          <p:nvPr>
            <p:ph type="ftr" sz="quarter" idx="11"/>
          </p:nvPr>
        </p:nvSpPr>
        <p:spPr/>
        <p:txBody>
          <a:bodyPr/>
          <a:lstStyle/>
          <a:p>
            <a:r>
              <a:rPr lang="de-DE"/>
              <a:t>SOVERS SINGH BISHT</a:t>
            </a:r>
            <a:endParaRPr lang="en-US" dirty="0"/>
          </a:p>
        </p:txBody>
      </p:sp>
      <p:pic>
        <p:nvPicPr>
          <p:cNvPr id="7" name="Picture 6" descr="A screenshot of a computer&#10;&#10;Description automatically generated">
            <a:extLst>
              <a:ext uri="{FF2B5EF4-FFF2-40B4-BE49-F238E27FC236}">
                <a16:creationId xmlns:a16="http://schemas.microsoft.com/office/drawing/2014/main" id="{E0B1B37F-4858-F7BF-332A-ED048A16AAA0}"/>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088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73563"/>
          </a:xfrm>
        </p:spPr>
        <p:txBody>
          <a:bodyPr>
            <a:normAutofit lnSpcReduction="10000"/>
          </a:bodyPr>
          <a:lstStyle/>
          <a:p>
            <a:pPr algn="just">
              <a:buNone/>
            </a:pPr>
            <a:r>
              <a:rPr lang="en-US" sz="2000" b="1" dirty="0"/>
              <a:t>Prerequisites:</a:t>
            </a:r>
          </a:p>
          <a:p>
            <a:pPr algn="just">
              <a:lnSpc>
                <a:spcPct val="150000"/>
              </a:lnSpc>
            </a:pPr>
            <a:r>
              <a:rPr lang="en-US" sz="2000" dirty="0"/>
              <a:t>Linux/ Windows operating system.</a:t>
            </a:r>
          </a:p>
          <a:p>
            <a:pPr algn="just">
              <a:lnSpc>
                <a:spcPct val="150000"/>
              </a:lnSpc>
            </a:pPr>
            <a:r>
              <a:rPr lang="en-US" sz="2000" dirty="0"/>
              <a:t>Knowledge of basic descriptive statistics and machine learning.</a:t>
            </a:r>
          </a:p>
          <a:p>
            <a:pPr algn="just">
              <a:lnSpc>
                <a:spcPct val="150000"/>
              </a:lnSpc>
            </a:pPr>
            <a:r>
              <a:rPr lang="en-US" sz="2000" dirty="0"/>
              <a:t>Java &amp; R Studio.</a:t>
            </a:r>
          </a:p>
          <a:p>
            <a:pPr algn="just">
              <a:lnSpc>
                <a:spcPct val="150000"/>
              </a:lnSpc>
            </a:pPr>
            <a:r>
              <a:rPr lang="en-US" sz="2000" dirty="0"/>
              <a:t>MS Office 2019 and Above.</a:t>
            </a:r>
          </a:p>
          <a:p>
            <a:pPr algn="just">
              <a:lnSpc>
                <a:spcPct val="150000"/>
              </a:lnSpc>
            </a:pPr>
            <a:r>
              <a:rPr lang="en-US" sz="2000" dirty="0"/>
              <a:t>Programming Languages (Python)</a:t>
            </a:r>
          </a:p>
          <a:p>
            <a:pPr marL="0" indent="0" algn="just">
              <a:lnSpc>
                <a:spcPct val="150000"/>
              </a:lnSpc>
              <a:buNone/>
            </a:pPr>
            <a:endParaRPr lang="en-US" sz="2000" b="1" dirty="0"/>
          </a:p>
          <a:p>
            <a:pPr marL="0" indent="0" algn="just">
              <a:lnSpc>
                <a:spcPct val="150000"/>
              </a:lnSpc>
              <a:buNone/>
            </a:pPr>
            <a:r>
              <a:rPr lang="en-US" sz="2000" b="1" dirty="0"/>
              <a:t>Recap:</a:t>
            </a:r>
          </a:p>
          <a:p>
            <a:pPr algn="just">
              <a:lnSpc>
                <a:spcPct val="150000"/>
              </a:lnSpc>
            </a:pPr>
            <a:r>
              <a:rPr lang="en-US" sz="2000" dirty="0"/>
              <a:t>Discussion about Data Science Environments.</a:t>
            </a:r>
          </a:p>
        </p:txBody>
      </p:sp>
      <p:sp>
        <p:nvSpPr>
          <p:cNvPr id="4" name="Date Placeholder 3"/>
          <p:cNvSpPr>
            <a:spLocks noGrp="1"/>
          </p:cNvSpPr>
          <p:nvPr>
            <p:ph type="dt" sz="half" idx="10"/>
          </p:nvPr>
        </p:nvSpPr>
        <p:spPr>
          <a:prstGeom prst="rect">
            <a:avLst/>
          </a:prstGeom>
        </p:spPr>
        <p:txBody>
          <a:bodyPr/>
          <a:lstStyle/>
          <a:p>
            <a:fld id="{9D02E42A-D858-4185-BC9A-10B37BCB492A}" type="datetime1">
              <a:rPr lang="en-US" smtClean="0"/>
              <a:t>7/11/2024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20</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71600"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 and Recap</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FC0B4CB1-A45C-724E-B43D-F30F9540B7DA}"/>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DA07315-29D0-FC76-A3FB-8669141CB6C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10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1000"/>
                                        <p:tgtEl>
                                          <p:spTgt spid="3">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ox(in)">
                                      <p:cBhvr>
                                        <p:cTn id="13" dur="1000"/>
                                        <p:tgtEl>
                                          <p:spTgt spid="3">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ox(in)">
                                      <p:cBhvr>
                                        <p:cTn id="16" dur="1000"/>
                                        <p:tgtEl>
                                          <p:spTgt spid="3">
                                            <p:txEl>
                                              <p:pRg st="7" end="7"/>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ox(in)">
                                      <p:cBhvr>
                                        <p:cTn id="19"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1B89B38D-A7AE-424F-83D7-CB2860C71BB8}" type="datetime1">
              <a:rPr lang="en-US" smtClean="0"/>
              <a:t>7/11/2024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21</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53671"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Brief Intro of Subject with video</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p:txBody>
          <a:bodyPr/>
          <a:lstStyle/>
          <a:p>
            <a:r>
              <a:rPr lang="de-DE"/>
              <a:t>SOVERS SINGH BISHT</a:t>
            </a:r>
            <a:endParaRPr lang="en-US" dirty="0"/>
          </a:p>
        </p:txBody>
      </p:sp>
      <p:sp>
        <p:nvSpPr>
          <p:cNvPr id="7" name="Content Placeholder 6">
            <a:extLst>
              <a:ext uri="{FF2B5EF4-FFF2-40B4-BE49-F238E27FC236}">
                <a16:creationId xmlns:a16="http://schemas.microsoft.com/office/drawing/2014/main" id="{EF632368-14F3-4F48-B212-F99EBC3ED043}"/>
              </a:ext>
            </a:extLst>
          </p:cNvPr>
          <p:cNvSpPr>
            <a:spLocks noGrp="1"/>
          </p:cNvSpPr>
          <p:nvPr>
            <p:ph idx="1"/>
          </p:nvPr>
        </p:nvSpPr>
        <p:spPr>
          <a:xfrm>
            <a:off x="208547" y="930442"/>
            <a:ext cx="8917524" cy="5425908"/>
          </a:xfrm>
        </p:spPr>
        <p:txBody>
          <a:bodyPr>
            <a:normAutofit fontScale="92500" lnSpcReduction="10000"/>
          </a:bodyPr>
          <a:lstStyle/>
          <a:p>
            <a:pPr marL="0" indent="0" algn="just">
              <a:buNone/>
            </a:pPr>
            <a:r>
              <a:rPr lang="en-US" sz="2200" kern="1200" dirty="0">
                <a:solidFill>
                  <a:schemeClr val="tx1"/>
                </a:solidFill>
                <a:effectLst/>
                <a:latin typeface="+mj-lt"/>
              </a:rPr>
              <a:t>Predictive analytics is a form of </a:t>
            </a:r>
            <a:r>
              <a:rPr lang="en-US" sz="2600" kern="1200" dirty="0">
                <a:solidFill>
                  <a:schemeClr val="tx1"/>
                </a:solidFill>
                <a:effectLst/>
                <a:latin typeface="+mj-lt"/>
              </a:rPr>
              <a:t>technology</a:t>
            </a:r>
            <a:r>
              <a:rPr lang="en-US" sz="2200" kern="1200" dirty="0">
                <a:solidFill>
                  <a:schemeClr val="tx1"/>
                </a:solidFill>
                <a:effectLst/>
                <a:latin typeface="+mj-lt"/>
              </a:rPr>
              <a:t> that makes predictions about certain unknowns in the future. It draws on a series of techniques to make these determinations, including artificial intelligence (AI), data mining, machine learning, modeling, and statistics.</a:t>
            </a:r>
          </a:p>
          <a:p>
            <a:pPr marL="0" indent="0" algn="just">
              <a:buNone/>
            </a:pPr>
            <a:endParaRPr lang="en-US" sz="2200" kern="1200" dirty="0">
              <a:solidFill>
                <a:schemeClr val="tx1"/>
              </a:solidFill>
              <a:effectLst/>
              <a:latin typeface="+mj-lt"/>
            </a:endParaRPr>
          </a:p>
          <a:p>
            <a:pPr marL="0" indent="0" algn="just">
              <a:buNone/>
            </a:pPr>
            <a:r>
              <a:rPr lang="en-US" sz="2200" kern="1200" dirty="0">
                <a:solidFill>
                  <a:schemeClr val="tx1"/>
                </a:solidFill>
                <a:effectLst/>
                <a:latin typeface="+mj-lt"/>
              </a:rPr>
              <a:t> For instance, data mining involves the analysis of large sets of data to detect patterns from it. Text analysis does the same, except for large blocks of text.</a:t>
            </a:r>
          </a:p>
          <a:p>
            <a:pPr marL="0" indent="0" algn="just">
              <a:buNone/>
            </a:pPr>
            <a:endParaRPr lang="en-US" sz="2000" kern="1200" dirty="0">
              <a:solidFill>
                <a:schemeClr val="tx1"/>
              </a:solidFill>
              <a:effectLst/>
              <a:latin typeface="+mj-lt"/>
            </a:endParaRPr>
          </a:p>
          <a:p>
            <a:pPr marL="0" indent="0" algn="just">
              <a:buNone/>
            </a:pPr>
            <a:r>
              <a:rPr lang="en-US" sz="2000" b="1" kern="1200" dirty="0">
                <a:solidFill>
                  <a:schemeClr val="tx1"/>
                </a:solidFill>
                <a:effectLst/>
                <a:latin typeface="+mj-lt"/>
              </a:rPr>
              <a:t>Predictive models are used for all kinds of applications, including:</a:t>
            </a:r>
          </a:p>
          <a:p>
            <a:pPr marL="0" indent="0" algn="just">
              <a:buNone/>
            </a:pPr>
            <a:endParaRPr lang="en-US" sz="2000" kern="1200" dirty="0">
              <a:solidFill>
                <a:schemeClr val="tx1"/>
              </a:solidFill>
              <a:effectLst/>
              <a:latin typeface="+mj-lt"/>
            </a:endParaRPr>
          </a:p>
          <a:p>
            <a:pPr algn="just">
              <a:buFont typeface="Wingdings" panose="05000000000000000000" pitchFamily="2" charset="2"/>
              <a:buChar char="v"/>
            </a:pPr>
            <a:r>
              <a:rPr lang="en-US" sz="2000" kern="1200" dirty="0">
                <a:solidFill>
                  <a:schemeClr val="tx1"/>
                </a:solidFill>
                <a:effectLst/>
                <a:latin typeface="+mj-lt"/>
              </a:rPr>
              <a:t>Weather forecasts</a:t>
            </a:r>
          </a:p>
          <a:p>
            <a:pPr algn="just">
              <a:buFont typeface="Wingdings" panose="05000000000000000000" pitchFamily="2" charset="2"/>
              <a:buChar char="v"/>
            </a:pPr>
            <a:r>
              <a:rPr lang="en-US" sz="2000" kern="1200" dirty="0">
                <a:solidFill>
                  <a:schemeClr val="tx1"/>
                </a:solidFill>
                <a:effectLst/>
                <a:latin typeface="+mj-lt"/>
              </a:rPr>
              <a:t>Creating video games</a:t>
            </a:r>
          </a:p>
          <a:p>
            <a:pPr algn="just">
              <a:buFont typeface="Wingdings" panose="05000000000000000000" pitchFamily="2" charset="2"/>
              <a:buChar char="v"/>
            </a:pPr>
            <a:r>
              <a:rPr lang="en-US" sz="2000" kern="1200" dirty="0">
                <a:solidFill>
                  <a:schemeClr val="tx1"/>
                </a:solidFill>
                <a:effectLst/>
                <a:latin typeface="+mj-lt"/>
              </a:rPr>
              <a:t>Translating voice to text for mobile phone messaging</a:t>
            </a:r>
          </a:p>
          <a:p>
            <a:pPr algn="just">
              <a:buFont typeface="Wingdings" panose="05000000000000000000" pitchFamily="2" charset="2"/>
              <a:buChar char="v"/>
            </a:pPr>
            <a:r>
              <a:rPr lang="en-US" sz="2000" kern="1200" dirty="0">
                <a:solidFill>
                  <a:schemeClr val="tx1"/>
                </a:solidFill>
                <a:effectLst/>
                <a:latin typeface="+mj-lt"/>
              </a:rPr>
              <a:t>Customer service</a:t>
            </a:r>
          </a:p>
          <a:p>
            <a:pPr algn="just">
              <a:buFont typeface="Wingdings" panose="05000000000000000000" pitchFamily="2" charset="2"/>
              <a:buChar char="v"/>
            </a:pPr>
            <a:r>
              <a:rPr lang="en-US" sz="2000" kern="1200" dirty="0">
                <a:solidFill>
                  <a:schemeClr val="tx1"/>
                </a:solidFill>
                <a:effectLst/>
                <a:latin typeface="+mj-lt"/>
              </a:rPr>
              <a:t>Investment portfolio development</a:t>
            </a:r>
          </a:p>
          <a:p>
            <a:pPr algn="just">
              <a:buFont typeface="Wingdings" panose="05000000000000000000" pitchFamily="2" charset="2"/>
              <a:buChar char="v"/>
            </a:pPr>
            <a:r>
              <a:rPr lang="en-US" sz="2200" dirty="0">
                <a:latin typeface="+mj-lt"/>
                <a:hlinkClick r:id="rId2"/>
              </a:rPr>
              <a:t>https://www.youtube.com/watch?v=4y6fUC56KPw</a:t>
            </a:r>
          </a:p>
          <a:p>
            <a:pPr algn="just">
              <a:buFont typeface="Wingdings" panose="05000000000000000000" pitchFamily="2" charset="2"/>
              <a:buChar char="v"/>
            </a:pPr>
            <a:r>
              <a:rPr lang="en-US" sz="2200" dirty="0">
                <a:latin typeface="+mj-lt"/>
                <a:hlinkClick r:id="rId2"/>
              </a:rPr>
              <a:t>https://www.youtube.com/watch?v=JOArz7wggkQ</a:t>
            </a:r>
          </a:p>
          <a:p>
            <a:pPr marL="0" indent="0">
              <a:buNone/>
            </a:pPr>
            <a:endParaRPr lang="en-US" dirty="0">
              <a:latin typeface="+mj-lt"/>
            </a:endParaRPr>
          </a:p>
          <a:p>
            <a:endParaRPr lang="en-US" dirty="0">
              <a:latin typeface="+mj-lt"/>
            </a:endParaRPr>
          </a:p>
        </p:txBody>
      </p:sp>
      <p:pic>
        <p:nvPicPr>
          <p:cNvPr id="8" name="Picture 7">
            <a:extLst>
              <a:ext uri="{FF2B5EF4-FFF2-40B4-BE49-F238E27FC236}">
                <a16:creationId xmlns:a16="http://schemas.microsoft.com/office/drawing/2014/main" id="{660A703F-3E80-1C4A-9962-E0A24FD1E0B0}"/>
              </a:ext>
            </a:extLst>
          </p:cNvPr>
          <p:cNvPicPr>
            <a:picLocks noChangeAspect="1"/>
          </p:cNvPicPr>
          <p:nvPr/>
        </p:nvPicPr>
        <p:blipFill>
          <a:blip r:embed="rId3"/>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7B51F9B-CC2B-040C-8937-6365931052D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183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solidFill>
                  <a:schemeClr val="tx1"/>
                </a:solidFill>
              </a:rPr>
              <a:pPr marL="38100">
                <a:lnSpc>
                  <a:spcPct val="100000"/>
                </a:lnSpc>
              </a:pPr>
              <a:t>22</a:t>
            </a:fld>
            <a:endParaRPr lang="en-US" spc="-5" dirty="0">
              <a:solidFill>
                <a:schemeClr val="tx1"/>
              </a:solidFill>
            </a:endParaRPr>
          </a:p>
        </p:txBody>
      </p:sp>
      <p:sp>
        <p:nvSpPr>
          <p:cNvPr id="5" name="Date Placeholder 4"/>
          <p:cNvSpPr>
            <a:spLocks noGrp="1"/>
          </p:cNvSpPr>
          <p:nvPr>
            <p:ph type="dt" sz="half" idx="10"/>
          </p:nvPr>
        </p:nvSpPr>
        <p:spPr/>
        <p:txBody>
          <a:bodyPr/>
          <a:lstStyle/>
          <a:p>
            <a:fld id="{2CDFD368-1D7D-45C8-8464-5ED35D8F98C7}" type="datetime1">
              <a:rPr lang="en-US" smtClean="0">
                <a:solidFill>
                  <a:schemeClr val="tx1"/>
                </a:solidFill>
              </a:rPr>
              <a:t>7/11/2024</a:t>
            </a:fld>
            <a:endParaRPr lang="en-US" dirty="0">
              <a:solidFill>
                <a:schemeClr val="tx1"/>
              </a:solidFill>
            </a:endParaRPr>
          </a:p>
        </p:txBody>
      </p:sp>
      <p:sp>
        <p:nvSpPr>
          <p:cNvPr id="7" name="TextBox 6">
            <a:extLst>
              <a:ext uri="{FF2B5EF4-FFF2-40B4-BE49-F238E27FC236}">
                <a16:creationId xmlns:a16="http://schemas.microsoft.com/office/drawing/2014/main" id="{0DE197D2-E667-46C0-BB2A-49A8B2E5B579}"/>
              </a:ext>
            </a:extLst>
          </p:cNvPr>
          <p:cNvSpPr txBox="1"/>
          <p:nvPr/>
        </p:nvSpPr>
        <p:spPr>
          <a:xfrm>
            <a:off x="208547" y="856357"/>
            <a:ext cx="8726905" cy="3286156"/>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Feature Engineering:</a:t>
            </a:r>
          </a:p>
          <a:p>
            <a:pPr algn="just"/>
            <a:endParaRPr lang="en-US" sz="2400" b="1" dirty="0">
              <a:latin typeface="Times New Roman" panose="02020603050405020304" pitchFamily="18"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Data Science Vs. Machine Learning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Exploratory Data Analysis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Feature Encoding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Imputation Feature Scaling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Determining correlation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Feature selection </a:t>
            </a:r>
          </a:p>
          <a:p>
            <a:pPr marL="342900" lvl="0" indent="-342900" algn="just">
              <a:lnSpc>
                <a:spcPct val="115000"/>
              </a:lnSpc>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Feature extraction.</a:t>
            </a:r>
            <a:endParaRPr lang="en-US" sz="2400" b="1"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DC48204-95A7-4BA8-8A2D-D9E1E0C1243D}"/>
              </a:ext>
            </a:extLst>
          </p:cNvPr>
          <p:cNvSpPr>
            <a:spLocks noGrp="1"/>
          </p:cNvSpPr>
          <p:nvPr>
            <p:ph type="ftr" sz="quarter" idx="11"/>
          </p:nvPr>
        </p:nvSpPr>
        <p:spPr/>
        <p:txBody>
          <a:bodyPr/>
          <a:lstStyle/>
          <a:p>
            <a:r>
              <a:rPr lang="de-DE"/>
              <a:t>SOVERS SINGH BISHT</a:t>
            </a:r>
            <a:endParaRPr lang="en-US" dirty="0"/>
          </a:p>
        </p:txBody>
      </p:sp>
      <p:pic>
        <p:nvPicPr>
          <p:cNvPr id="6" name="Picture 5">
            <a:extLst>
              <a:ext uri="{FF2B5EF4-FFF2-40B4-BE49-F238E27FC236}">
                <a16:creationId xmlns:a16="http://schemas.microsoft.com/office/drawing/2014/main" id="{440ED1A6-ACEF-2544-96C1-BD10D3B339AB}"/>
              </a:ext>
            </a:extLst>
          </p:cNvPr>
          <p:cNvPicPr>
            <a:picLocks noChangeAspect="1"/>
          </p:cNvPicPr>
          <p:nvPr/>
        </p:nvPicPr>
        <p:blipFill>
          <a:blip r:embed="rId2"/>
          <a:stretch>
            <a:fillRect/>
          </a:stretch>
        </p:blipFill>
        <p:spPr>
          <a:xfrm>
            <a:off x="-19722" y="0"/>
            <a:ext cx="1384300" cy="8128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B9348DA-795F-7E33-0351-50387A24A4D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0D62810C-50CE-FCE0-8203-D3E4861040CC}"/>
              </a:ext>
            </a:extLst>
          </p:cNvPr>
          <p:cNvSpPr txBox="1">
            <a:spLocks/>
          </p:cNvSpPr>
          <p:nvPr/>
        </p:nvSpPr>
        <p:spPr>
          <a:xfrm>
            <a:off x="1749346" y="0"/>
            <a:ext cx="7394654"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CONTENTS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48957C-6377-4BEF-8B8D-1894D3AC3CA3}" type="datetime1">
              <a:rPr lang="en-US" smtClean="0"/>
              <a:t>7/11/2024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1"/>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Unit </a:t>
            </a:r>
            <a:r>
              <a:rPr kumimoji="0" lang="en-US" sz="3000" i="0" u="none" strike="noStrike" kern="1200" cap="none" spc="0" normalizeH="0" noProof="0" dirty="0">
                <a:ln>
                  <a:noFill/>
                </a:ln>
                <a:solidFill>
                  <a:schemeClr val="dk1"/>
                </a:solidFill>
                <a:effectLst/>
                <a:uLnTx/>
                <a:uFillTx/>
                <a:latin typeface="+mn-lt"/>
                <a:ea typeface="+mn-ea"/>
                <a:cs typeface="+mn-cs"/>
              </a:rPr>
              <a:t>Objective</a:t>
            </a:r>
            <a:endParaRPr kumimoji="0" lang="en-US" sz="300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915988"/>
            <a:ext cx="8382000" cy="5210176"/>
          </a:xfrm>
        </p:spPr>
        <p:txBody>
          <a:bodyPr>
            <a:normAutofit/>
          </a:bodyPr>
          <a:lstStyle/>
          <a:p>
            <a:pPr algn="just">
              <a:lnSpc>
                <a:spcPct val="150000"/>
              </a:lnSpc>
              <a:buNone/>
            </a:pPr>
            <a:r>
              <a:rPr lang="en-US" sz="2400" b="1" dirty="0"/>
              <a:t>  The objective of the Unit 5 is :</a:t>
            </a:r>
          </a:p>
          <a:p>
            <a:pPr marL="0" indent="0" algn="just">
              <a:lnSpc>
                <a:spcPct val="150000"/>
              </a:lnSpc>
              <a:buNone/>
            </a:pPr>
            <a:r>
              <a:rPr lang="en-US" sz="2000" dirty="0">
                <a:latin typeface="+mj-lt"/>
              </a:rPr>
              <a:t> 1.</a:t>
            </a:r>
            <a:r>
              <a:rPr lang="en-US" sz="2000" dirty="0">
                <a:latin typeface="+mj-lt"/>
                <a:cs typeface="Times New Roman" panose="02020603050405020304" pitchFamily="18" charset="0"/>
              </a:rPr>
              <a:t>To provide an overview of an exciting growing field of data science.</a:t>
            </a:r>
          </a:p>
          <a:p>
            <a:pPr marL="12700" indent="0" algn="just">
              <a:lnSpc>
                <a:spcPct val="150000"/>
              </a:lnSpc>
              <a:buClr>
                <a:srgbClr val="0AD0D9"/>
              </a:buClr>
              <a:buSzPct val="95454"/>
              <a:buNone/>
              <a:tabLst>
                <a:tab pos="286385" algn="l"/>
                <a:tab pos="287020" algn="l"/>
              </a:tabLst>
            </a:pPr>
            <a:r>
              <a:rPr lang="en-US" sz="2000" dirty="0">
                <a:latin typeface="+mj-lt"/>
              </a:rPr>
              <a:t>2. To inculcate the preliminary knowledge of handling data , discuss various statistical techniques for handling data.</a:t>
            </a:r>
          </a:p>
          <a:p>
            <a:pPr marL="12700" indent="0" algn="just">
              <a:lnSpc>
                <a:spcPct val="150000"/>
              </a:lnSpc>
              <a:buClr>
                <a:srgbClr val="0AD0D9"/>
              </a:buClr>
              <a:buSzPct val="95454"/>
              <a:buNone/>
              <a:tabLst>
                <a:tab pos="286385" algn="l"/>
                <a:tab pos="287020" algn="l"/>
              </a:tabLst>
            </a:pPr>
            <a:r>
              <a:rPr lang="en-US" sz="2000" dirty="0">
                <a:latin typeface="+mj-lt"/>
              </a:rPr>
              <a:t>3. Predictive analytics is a decision-making tool in a variety of industries.</a:t>
            </a:r>
          </a:p>
          <a:p>
            <a:pPr marL="12700" indent="0" algn="just">
              <a:lnSpc>
                <a:spcPct val="150000"/>
              </a:lnSpc>
              <a:buClr>
                <a:srgbClr val="0AD0D9"/>
              </a:buClr>
              <a:buSzPct val="95454"/>
              <a:buNone/>
              <a:tabLst>
                <a:tab pos="286385" algn="l"/>
                <a:tab pos="287020" algn="l"/>
              </a:tabLst>
            </a:pPr>
            <a:r>
              <a:rPr lang="en-US" sz="2000" dirty="0">
                <a:latin typeface="+mj-lt"/>
              </a:rPr>
              <a:t>4. Benefits of Feature Engineering</a:t>
            </a:r>
          </a:p>
          <a:p>
            <a:pPr marL="355600" algn="just">
              <a:lnSpc>
                <a:spcPct val="150000"/>
              </a:lnSpc>
              <a:buClr>
                <a:srgbClr val="0AD0D9"/>
              </a:buClr>
              <a:buSzPct val="95454"/>
              <a:buFont typeface="Wingdings" panose="05000000000000000000" pitchFamily="2" charset="2"/>
              <a:buChar char="Ø"/>
              <a:tabLst>
                <a:tab pos="286385" algn="l"/>
                <a:tab pos="287020" algn="l"/>
              </a:tabLst>
            </a:pPr>
            <a:r>
              <a:rPr lang="en-US" sz="2000" dirty="0">
                <a:latin typeface="+mj-lt"/>
              </a:rPr>
              <a:t>Higher efficiency of the model.</a:t>
            </a:r>
          </a:p>
          <a:p>
            <a:pPr marL="355600" algn="just">
              <a:lnSpc>
                <a:spcPct val="150000"/>
              </a:lnSpc>
              <a:buClr>
                <a:srgbClr val="0AD0D9"/>
              </a:buClr>
              <a:buSzPct val="95454"/>
              <a:buFont typeface="Wingdings" panose="05000000000000000000" pitchFamily="2" charset="2"/>
              <a:buChar char="Ø"/>
              <a:tabLst>
                <a:tab pos="286385" algn="l"/>
                <a:tab pos="287020" algn="l"/>
              </a:tabLst>
            </a:pPr>
            <a:r>
              <a:rPr lang="en-US" sz="2000" dirty="0">
                <a:latin typeface="+mj-lt"/>
              </a:rPr>
              <a:t>Easier Algorithms that fit the data.</a:t>
            </a:r>
          </a:p>
          <a:p>
            <a:pPr marL="355600" algn="just">
              <a:lnSpc>
                <a:spcPct val="150000"/>
              </a:lnSpc>
              <a:buClr>
                <a:srgbClr val="0AD0D9"/>
              </a:buClr>
              <a:buSzPct val="95454"/>
              <a:buFont typeface="Wingdings" panose="05000000000000000000" pitchFamily="2" charset="2"/>
              <a:buChar char="Ø"/>
              <a:tabLst>
                <a:tab pos="286385" algn="l"/>
                <a:tab pos="287020" algn="l"/>
              </a:tabLst>
            </a:pPr>
            <a:r>
              <a:rPr lang="en-US" sz="2000" dirty="0">
                <a:latin typeface="+mj-lt"/>
              </a:rPr>
              <a:t>Easier for Algorithms to detect patterns in the data.</a:t>
            </a:r>
          </a:p>
          <a:p>
            <a:pPr marL="355600" algn="just">
              <a:lnSpc>
                <a:spcPct val="150000"/>
              </a:lnSpc>
              <a:buClr>
                <a:srgbClr val="0AD0D9"/>
              </a:buClr>
              <a:buSzPct val="95454"/>
              <a:buFont typeface="Wingdings" panose="05000000000000000000" pitchFamily="2" charset="2"/>
              <a:buChar char="Ø"/>
              <a:tabLst>
                <a:tab pos="286385" algn="l"/>
                <a:tab pos="287020" algn="l"/>
              </a:tabLst>
            </a:pPr>
            <a:r>
              <a:rPr lang="en-US" sz="2000" dirty="0">
                <a:latin typeface="+mj-lt"/>
              </a:rPr>
              <a:t>Greater Flexibility of the features.</a:t>
            </a:r>
            <a:endParaRPr lang="en-US" sz="2000" i="1" dirty="0">
              <a:latin typeface="+mj-lt"/>
            </a:endParaRPr>
          </a:p>
        </p:txBody>
      </p:sp>
      <p:sp>
        <p:nvSpPr>
          <p:cNvPr id="10" name="Content Placeholder 8">
            <a:extLst>
              <a:ext uri="{FF2B5EF4-FFF2-40B4-BE49-F238E27FC236}">
                <a16:creationId xmlns:a16="http://schemas.microsoft.com/office/drawing/2014/main"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dirty="0"/>
          </a:p>
          <a:p>
            <a:pPr marL="12700" indent="0">
              <a:lnSpc>
                <a:spcPct val="150000"/>
              </a:lnSpc>
              <a:buClr>
                <a:srgbClr val="0AD0D9"/>
              </a:buClr>
              <a:buSzPct val="95454"/>
              <a:buFont typeface="Arial" pitchFamily="34" charset="0"/>
              <a:buNone/>
              <a:tabLst>
                <a:tab pos="286385" algn="l"/>
                <a:tab pos="287020" algn="l"/>
              </a:tabLst>
            </a:pPr>
            <a:endParaRPr lang="en-US" sz="2000" dirty="0"/>
          </a:p>
          <a:p>
            <a:pPr marL="287020" indent="-274320">
              <a:spcBef>
                <a:spcPts val="95"/>
              </a:spcBef>
              <a:buClr>
                <a:srgbClr val="0AD0D9"/>
              </a:buClr>
              <a:buSzPct val="93181"/>
              <a:buFont typeface="Arial" pitchFamily="34" charset="0"/>
              <a:buNone/>
              <a:tabLst>
                <a:tab pos="286385" algn="l"/>
                <a:tab pos="287020" algn="l"/>
              </a:tabLst>
            </a:pPr>
            <a:endParaRPr lang="en-US" sz="2000" dirty="0"/>
          </a:p>
        </p:txBody>
      </p:sp>
      <p:sp>
        <p:nvSpPr>
          <p:cNvPr id="2" name="Footer Placeholder 1">
            <a:extLst>
              <a:ext uri="{FF2B5EF4-FFF2-40B4-BE49-F238E27FC236}">
                <a16:creationId xmlns:a16="http://schemas.microsoft.com/office/drawing/2014/main" id="{F2CBA127-C2AB-4FDE-9E88-71E4A75E9790}"/>
              </a:ext>
            </a:extLst>
          </p:cNvPr>
          <p:cNvSpPr>
            <a:spLocks noGrp="1"/>
          </p:cNvSpPr>
          <p:nvPr>
            <p:ph type="ftr" sz="quarter" idx="11"/>
          </p:nvPr>
        </p:nvSpPr>
        <p:spPr/>
        <p:txBody>
          <a:bodyPr/>
          <a:lstStyle/>
          <a:p>
            <a:r>
              <a:rPr lang="de-DE"/>
              <a:t>SOVERS SINGH BISHT</a:t>
            </a:r>
            <a:endParaRPr lang="en-US" dirty="0"/>
          </a:p>
        </p:txBody>
      </p:sp>
      <p:pic>
        <p:nvPicPr>
          <p:cNvPr id="8" name="Picture 7">
            <a:extLst>
              <a:ext uri="{FF2B5EF4-FFF2-40B4-BE49-F238E27FC236}">
                <a16:creationId xmlns:a16="http://schemas.microsoft.com/office/drawing/2014/main" id="{ADB99611-32E0-CB40-98C1-67CB9F607952}"/>
              </a:ext>
            </a:extLst>
          </p:cNvPr>
          <p:cNvPicPr>
            <a:picLocks noChangeAspect="1"/>
          </p:cNvPicPr>
          <p:nvPr/>
        </p:nvPicPr>
        <p:blipFill>
          <a:blip r:embed="rId2"/>
          <a:stretch>
            <a:fillRect/>
          </a:stretch>
        </p:blipFill>
        <p:spPr>
          <a:xfrm>
            <a:off x="-19722" y="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59F39E5-F509-A4B5-5EFD-F8F086EF8D1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Data science is the field that studies data and how to extract meaning from it while machine learning focuses on tools and techniques for building models that can learn by themselves by using data</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D26CF5E6-B5EC-4FCD-90DF-432E7E15C5A2}"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Data Science Vs. Machine Learning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D6D9A69-44B3-B151-DBFC-2143BFCC1DE2}"/>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00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D92DADD-D180-4FEB-A921-AD481B4FF9B7}"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Data Science Vs. Machine Learning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graphicFrame>
        <p:nvGraphicFramePr>
          <p:cNvPr id="10" name="Content Placeholder 9">
            <a:extLst>
              <a:ext uri="{FF2B5EF4-FFF2-40B4-BE49-F238E27FC236}">
                <a16:creationId xmlns:a16="http://schemas.microsoft.com/office/drawing/2014/main" id="{F0F7ED54-C6CA-8AE6-6A92-4EBB22B51149}"/>
              </a:ext>
            </a:extLst>
          </p:cNvPr>
          <p:cNvGraphicFramePr>
            <a:graphicFrameLocks noGrp="1"/>
          </p:cNvGraphicFramePr>
          <p:nvPr>
            <p:ph idx="1"/>
            <p:extLst>
              <p:ext uri="{D42A27DB-BD31-4B8C-83A1-F6EECF244321}">
                <p14:modId xmlns:p14="http://schemas.microsoft.com/office/powerpoint/2010/main" val="2671177079"/>
              </p:ext>
            </p:extLst>
          </p:nvPr>
        </p:nvGraphicFramePr>
        <p:xfrm>
          <a:off x="368489" y="1091820"/>
          <a:ext cx="8529851" cy="5644075"/>
        </p:xfrm>
        <a:graphic>
          <a:graphicData uri="http://schemas.openxmlformats.org/drawingml/2006/table">
            <a:tbl>
              <a:tblPr firstRow="1" firstCol="1" bandRow="1">
                <a:tableStyleId>{5C22544A-7EE6-4342-B048-85BDC9FD1C3A}</a:tableStyleId>
              </a:tblPr>
              <a:tblGrid>
                <a:gridCol w="684014">
                  <a:extLst>
                    <a:ext uri="{9D8B030D-6E8A-4147-A177-3AD203B41FA5}">
                      <a16:colId xmlns:a16="http://schemas.microsoft.com/office/drawing/2014/main" val="1040088817"/>
                    </a:ext>
                  </a:extLst>
                </a:gridCol>
                <a:gridCol w="3879871">
                  <a:extLst>
                    <a:ext uri="{9D8B030D-6E8A-4147-A177-3AD203B41FA5}">
                      <a16:colId xmlns:a16="http://schemas.microsoft.com/office/drawing/2014/main" val="1530783546"/>
                    </a:ext>
                  </a:extLst>
                </a:gridCol>
                <a:gridCol w="3965966">
                  <a:extLst>
                    <a:ext uri="{9D8B030D-6E8A-4147-A177-3AD203B41FA5}">
                      <a16:colId xmlns:a16="http://schemas.microsoft.com/office/drawing/2014/main" val="2558022166"/>
                    </a:ext>
                  </a:extLst>
                </a:gridCol>
              </a:tblGrid>
              <a:tr h="193999">
                <a:tc>
                  <a:txBody>
                    <a:bodyPr/>
                    <a:lstStyle/>
                    <a:p>
                      <a:pPr algn="just">
                        <a:lnSpc>
                          <a:spcPct val="107000"/>
                        </a:lnSpc>
                        <a:spcAft>
                          <a:spcPts val="800"/>
                        </a:spcAft>
                      </a:pPr>
                      <a:r>
                        <a:rPr lang="en-IN" sz="1600">
                          <a:effectLst/>
                        </a:rPr>
                        <a:t>S.no.</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Data Science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Machine Learning</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930800359"/>
                  </a:ext>
                </a:extLst>
              </a:tr>
              <a:tr h="599910">
                <a:tc>
                  <a:txBody>
                    <a:bodyPr/>
                    <a:lstStyle/>
                    <a:p>
                      <a:pPr algn="just">
                        <a:lnSpc>
                          <a:spcPct val="107000"/>
                        </a:lnSpc>
                        <a:spcAft>
                          <a:spcPts val="800"/>
                        </a:spcAft>
                      </a:pPr>
                      <a:r>
                        <a:rPr lang="en-IN" sz="1600">
                          <a:effectLst/>
                        </a:rPr>
                        <a:t>1</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dirty="0">
                          <a:effectLst/>
                        </a:rPr>
                        <a:t>Data Science is a field about processes and systems to extract data from structured and semi-structured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Machine Learning is a field of study that gives computers the capability to learn without being explicitly programmed.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3761823427"/>
                  </a:ext>
                </a:extLst>
              </a:tr>
              <a:tr h="396955">
                <a:tc>
                  <a:txBody>
                    <a:bodyPr/>
                    <a:lstStyle/>
                    <a:p>
                      <a:pPr algn="just">
                        <a:lnSpc>
                          <a:spcPct val="107000"/>
                        </a:lnSpc>
                        <a:spcAft>
                          <a:spcPts val="800"/>
                        </a:spcAft>
                      </a:pPr>
                      <a:r>
                        <a:rPr lang="en-IN" sz="1600">
                          <a:effectLst/>
                        </a:rPr>
                        <a:t>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Need the entire analytics universe.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Combination of Machine and Data Science.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924847908"/>
                  </a:ext>
                </a:extLst>
              </a:tr>
              <a:tr h="396955">
                <a:tc>
                  <a:txBody>
                    <a:bodyPr/>
                    <a:lstStyle/>
                    <a:p>
                      <a:pPr algn="just">
                        <a:lnSpc>
                          <a:spcPct val="107000"/>
                        </a:lnSpc>
                        <a:spcAft>
                          <a:spcPts val="800"/>
                        </a:spcAft>
                      </a:pPr>
                      <a:r>
                        <a:rPr lang="en-IN" sz="1600">
                          <a:effectLst/>
                        </a:rPr>
                        <a:t>3</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Branch that deals with data.</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Machines utilize data science techniques to learn about the data.</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3854088969"/>
                  </a:ext>
                </a:extLst>
              </a:tr>
              <a:tr h="599910">
                <a:tc>
                  <a:txBody>
                    <a:bodyPr/>
                    <a:lstStyle/>
                    <a:p>
                      <a:pPr algn="just">
                        <a:lnSpc>
                          <a:spcPct val="107000"/>
                        </a:lnSpc>
                        <a:spcAft>
                          <a:spcPts val="800"/>
                        </a:spcAft>
                      </a:pPr>
                      <a:r>
                        <a:rPr lang="en-IN" sz="16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Data in Data Science maybe or maybe not evolved from a machine or mechanical process.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It uses various techniques like regression and supervised clustering.</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1455500783"/>
                  </a:ext>
                </a:extLst>
              </a:tr>
              <a:tr h="802865">
                <a:tc>
                  <a:txBody>
                    <a:bodyPr/>
                    <a:lstStyle/>
                    <a:p>
                      <a:pPr algn="just">
                        <a:lnSpc>
                          <a:spcPct val="107000"/>
                        </a:lnSpc>
                        <a:spcAft>
                          <a:spcPts val="800"/>
                        </a:spcAft>
                      </a:pPr>
                      <a:r>
                        <a:rPr lang="en-IN" sz="1600">
                          <a:effectLst/>
                        </a:rPr>
                        <a:t>5</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Data Science as a broader term not only focuses on algorithms statistics but also takes care of the data processing.</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But it is only focused on algorithm statistics.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2897263286"/>
                  </a:ext>
                </a:extLst>
              </a:tr>
              <a:tr h="396955">
                <a:tc>
                  <a:txBody>
                    <a:bodyPr/>
                    <a:lstStyle/>
                    <a:p>
                      <a:pPr algn="just">
                        <a:lnSpc>
                          <a:spcPct val="107000"/>
                        </a:lnSpc>
                        <a:spcAft>
                          <a:spcPts val="800"/>
                        </a:spcAft>
                      </a:pPr>
                      <a:r>
                        <a:rPr lang="en-IN" sz="1600">
                          <a:effectLst/>
                        </a:rPr>
                        <a:t>6</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It is a broad term for multiple disciplines.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It fits within data science.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3735127694"/>
                  </a:ext>
                </a:extLst>
              </a:tr>
              <a:tr h="0">
                <a:tc>
                  <a:txBody>
                    <a:bodyPr/>
                    <a:lstStyle/>
                    <a:p>
                      <a:pPr algn="just">
                        <a:lnSpc>
                          <a:spcPct val="107000"/>
                        </a:lnSpc>
                        <a:spcAft>
                          <a:spcPts val="800"/>
                        </a:spcAft>
                      </a:pPr>
                      <a:r>
                        <a:rPr lang="en-IN" sz="1600">
                          <a:effectLst/>
                        </a:rPr>
                        <a:t>7</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Many operations of data science that is, data gathering, data cleaning, data manipulation, etc.</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It is three types: Unsupervised learning, Reinforcement learning, Supervised learning.</a:t>
                      </a:r>
                      <a:endParaRPr lang="en-IN" sz="1200">
                        <a:effectLst/>
                      </a:endParaRPr>
                    </a:p>
                    <a:p>
                      <a:pPr algn="just">
                        <a:lnSpc>
                          <a:spcPct val="107000"/>
                        </a:lnSpc>
                        <a:spcAft>
                          <a:spcPts val="800"/>
                        </a:spcAft>
                      </a:pPr>
                      <a:r>
                        <a:rPr lang="en-IN" sz="16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2462475325"/>
                  </a:ext>
                </a:extLst>
              </a:tr>
              <a:tr h="705273">
                <a:tc>
                  <a:txBody>
                    <a:bodyPr/>
                    <a:lstStyle/>
                    <a:p>
                      <a:pPr algn="just">
                        <a:lnSpc>
                          <a:spcPct val="107000"/>
                        </a:lnSpc>
                        <a:spcAft>
                          <a:spcPts val="800"/>
                        </a:spcAft>
                      </a:pPr>
                      <a:r>
                        <a:rPr lang="en-IN" sz="1600">
                          <a:effectLst/>
                        </a:rPr>
                        <a:t>8</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a:effectLst/>
                        </a:rPr>
                        <a:t>Example: Netflix uses Data Science technology.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tc>
                  <a:txBody>
                    <a:bodyPr/>
                    <a:lstStyle/>
                    <a:p>
                      <a:pPr algn="just">
                        <a:lnSpc>
                          <a:spcPct val="107000"/>
                        </a:lnSpc>
                        <a:spcAft>
                          <a:spcPts val="800"/>
                        </a:spcAft>
                      </a:pPr>
                      <a:r>
                        <a:rPr lang="en-IN" sz="1600" dirty="0">
                          <a:effectLst/>
                        </a:rPr>
                        <a:t>Example: Facebook uses Machine Learning technology.</a:t>
                      </a:r>
                      <a:endParaRPr lang="en-IN" sz="1200" dirty="0">
                        <a:effectLst/>
                      </a:endParaRPr>
                    </a:p>
                    <a:p>
                      <a:pPr algn="just">
                        <a:lnSpc>
                          <a:spcPct val="107000"/>
                        </a:lnSpc>
                        <a:spcAft>
                          <a:spcPts val="800"/>
                        </a:spcAft>
                      </a:pPr>
                      <a:r>
                        <a:rPr lang="en-IN" sz="16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4364" marR="64364" marT="0" marB="0"/>
                </a:tc>
                <a:extLst>
                  <a:ext uri="{0D108BD9-81ED-4DB2-BD59-A6C34878D82A}">
                    <a16:rowId xmlns:a16="http://schemas.microsoft.com/office/drawing/2014/main" val="4285124114"/>
                  </a:ext>
                </a:extLst>
              </a:tr>
            </a:tbl>
          </a:graphicData>
        </a:graphic>
      </p:graphicFrame>
      <p:sp>
        <p:nvSpPr>
          <p:cNvPr id="11" name="Rectangle 1">
            <a:extLst>
              <a:ext uri="{FF2B5EF4-FFF2-40B4-BE49-F238E27FC236}">
                <a16:creationId xmlns:a16="http://schemas.microsoft.com/office/drawing/2014/main" id="{2880976E-44A7-9120-B1E1-2A391386DD83}"/>
              </a:ext>
            </a:extLst>
          </p:cNvPr>
          <p:cNvSpPr>
            <a:spLocks noChangeArrowheads="1"/>
          </p:cNvSpPr>
          <p:nvPr/>
        </p:nvSpPr>
        <p:spPr bwMode="auto">
          <a:xfrm>
            <a:off x="491321" y="676121"/>
            <a:ext cx="475200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mj-lt"/>
                <a:ea typeface="Calibri" panose="020F0502020204030204" pitchFamily="34" charset="0"/>
                <a:cs typeface="Calibri" panose="020F0502020204030204" pitchFamily="34" charset="0"/>
              </a:rPr>
              <a:t>Data Science Vs. Machine Learning</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mj-lt"/>
            </a:endParaRPr>
          </a:p>
        </p:txBody>
      </p:sp>
      <p:pic>
        <p:nvPicPr>
          <p:cNvPr id="3" name="Picture 2" descr="A screenshot of a computer&#10;&#10;Description automatically generated">
            <a:extLst>
              <a:ext uri="{FF2B5EF4-FFF2-40B4-BE49-F238E27FC236}">
                <a16:creationId xmlns:a16="http://schemas.microsoft.com/office/drawing/2014/main" id="{E2EAFBC5-8019-E2CE-A475-F0833836EF4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3796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EE9CBF2-A602-45E8-AC8F-5AFD9A94AB68}"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Data Science Vs. Machine Learning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5F92E29D-4259-288F-01E8-591018ECE981}"/>
              </a:ext>
            </a:extLst>
          </p:cNvPr>
          <p:cNvPicPr>
            <a:picLocks noGrp="1" noChangeAspect="1"/>
          </p:cNvPicPr>
          <p:nvPr>
            <p:ph idx="1"/>
          </p:nvPr>
        </p:nvPicPr>
        <p:blipFill>
          <a:blip r:embed="rId3"/>
          <a:stretch>
            <a:fillRect/>
          </a:stretch>
        </p:blipFill>
        <p:spPr>
          <a:xfrm>
            <a:off x="914400" y="872694"/>
            <a:ext cx="7772400" cy="54237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934E852-C04F-A79B-41A6-4AD108CCF7F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352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7A2A5AD-7EC6-4E34-8294-75073836DEEA}"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Data Science Vs. Machine Learning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graphicFrame>
        <p:nvGraphicFramePr>
          <p:cNvPr id="3" name="Content Placeholder 2">
            <a:extLst>
              <a:ext uri="{FF2B5EF4-FFF2-40B4-BE49-F238E27FC236}">
                <a16:creationId xmlns:a16="http://schemas.microsoft.com/office/drawing/2014/main" id="{3D6769A6-9C40-BABB-0AAF-F9F9D0F234A4}"/>
              </a:ext>
            </a:extLst>
          </p:cNvPr>
          <p:cNvGraphicFramePr>
            <a:graphicFrameLocks noGrp="1"/>
          </p:cNvGraphicFramePr>
          <p:nvPr>
            <p:ph idx="1"/>
            <p:extLst>
              <p:ext uri="{D42A27DB-BD31-4B8C-83A1-F6EECF244321}">
                <p14:modId xmlns:p14="http://schemas.microsoft.com/office/powerpoint/2010/main" val="157392576"/>
              </p:ext>
            </p:extLst>
          </p:nvPr>
        </p:nvGraphicFramePr>
        <p:xfrm>
          <a:off x="436730" y="928048"/>
          <a:ext cx="8345605" cy="5791200"/>
        </p:xfrm>
        <a:graphic>
          <a:graphicData uri="http://schemas.openxmlformats.org/drawingml/2006/table">
            <a:tbl>
              <a:tblPr firstRow="1" firstCol="1" bandRow="1"/>
              <a:tblGrid>
                <a:gridCol w="669240">
                  <a:extLst>
                    <a:ext uri="{9D8B030D-6E8A-4147-A177-3AD203B41FA5}">
                      <a16:colId xmlns:a16="http://schemas.microsoft.com/office/drawing/2014/main" val="1096783976"/>
                    </a:ext>
                  </a:extLst>
                </a:gridCol>
                <a:gridCol w="3787735">
                  <a:extLst>
                    <a:ext uri="{9D8B030D-6E8A-4147-A177-3AD203B41FA5}">
                      <a16:colId xmlns:a16="http://schemas.microsoft.com/office/drawing/2014/main" val="505832648"/>
                    </a:ext>
                  </a:extLst>
                </a:gridCol>
                <a:gridCol w="3888630">
                  <a:extLst>
                    <a:ext uri="{9D8B030D-6E8A-4147-A177-3AD203B41FA5}">
                      <a16:colId xmlns:a16="http://schemas.microsoft.com/office/drawing/2014/main" val="231192435"/>
                    </a:ext>
                  </a:extLst>
                </a:gridCol>
              </a:tblGrid>
              <a:tr h="764993">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S.no.</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Skills Needed for Data Scientists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Skills Needed for Machine Learning Engineers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1774385"/>
                  </a:ext>
                </a:extLst>
              </a:tr>
              <a:tr h="509995">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1</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Statistics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Computer science fundamentals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9190953"/>
                  </a:ext>
                </a:extLst>
              </a:tr>
              <a:tr h="509995">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Data mining and cleaning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Statistical modeling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798362"/>
                  </a:ext>
                </a:extLst>
              </a:tr>
              <a:tr h="509995">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Data visualization</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Data evaluation and modeling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395649"/>
                  </a:ext>
                </a:extLst>
              </a:tr>
              <a:tr h="764993">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Unstructured data management techniques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Understanding and application of algorithms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89617"/>
                  </a:ext>
                </a:extLst>
              </a:tr>
              <a:tr h="764993">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5</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Programming languages such as R and Python</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Natural language processing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914325"/>
                  </a:ext>
                </a:extLst>
              </a:tr>
              <a:tr h="509995">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6</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Understand SQL databases</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Data architecture design</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a:effectLst/>
                          <a:latin typeface="Calibri" panose="020F0502020204030204" pitchFamily="34" charset="0"/>
                          <a:ea typeface="Calibri" panose="020F0502020204030204" pitchFamily="34" charset="0"/>
                          <a:cs typeface="Calibri" panose="020F0502020204030204" pitchFamily="34" charset="0"/>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927081"/>
                  </a:ext>
                </a:extLst>
              </a:tr>
              <a:tr h="509995">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7</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a:effectLst/>
                          <a:latin typeface="Calibri" panose="020F0502020204030204" pitchFamily="34" charset="0"/>
                          <a:ea typeface="Calibri" panose="020F0502020204030204" pitchFamily="34" charset="0"/>
                          <a:cs typeface="Calibri" panose="020F0502020204030204" pitchFamily="34" charset="0"/>
                        </a:rPr>
                        <a:t>Use big data tools like Hadoop, Hive and Pig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IN" sz="2000" b="1" dirty="0">
                          <a:effectLst/>
                          <a:latin typeface="Calibri" panose="020F0502020204030204" pitchFamily="34" charset="0"/>
                          <a:ea typeface="Calibri" panose="020F0502020204030204" pitchFamily="34" charset="0"/>
                          <a:cs typeface="Calibri" panose="020F0502020204030204" pitchFamily="34" charset="0"/>
                        </a:rPr>
                        <a:t>Text representation techniques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b="1" dirty="0">
                          <a:effectLst/>
                          <a:latin typeface="Calibri" panose="020F0502020204030204" pitchFamily="34" charset="0"/>
                          <a:ea typeface="Calibri" panose="020F0502020204030204" pitchFamily="34" charset="0"/>
                          <a:cs typeface="Calibri" panose="020F0502020204030204" pitchFamily="34" charset="0"/>
                        </a:rPr>
                        <a:t>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2202325"/>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67394D83-3365-C99D-C7C6-E65EC46A948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132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D52FD93-9154-483F-BB73-03B4EA859846}"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Data Science Vs. Machine Learning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10" name="Content Placeholder 9">
            <a:extLst>
              <a:ext uri="{FF2B5EF4-FFF2-40B4-BE49-F238E27FC236}">
                <a16:creationId xmlns:a16="http://schemas.microsoft.com/office/drawing/2014/main" id="{2D08428F-0EBE-938D-395A-3F7C6B066D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7282" y="982438"/>
            <a:ext cx="7772400" cy="50771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5F79E8B-27AF-DED1-917A-ACC85ECCF39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9324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Exploratory Data Analysis which refers to the critical process of performing initial investigations on data so as to discover patterns, to spot anomalies, to test hypothesis and to check assumptions with the help of summary statistics and graphical representations.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D0C5C78C-E74A-4A46-9CB0-558B5D690D3C}" type="datetime1">
              <a:rPr lang="en-US" sz="900" smtClean="0">
                <a:solidFill>
                  <a:prstClr val="black">
                    <a:tint val="75000"/>
                  </a:prstClr>
                </a:solidFill>
                <a:latin typeface="Calibri"/>
              </a:rPr>
              <a:t>7/11/2024</a:t>
            </a:fld>
            <a:endParaRPr lang="en-US" sz="900"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29</a:t>
            </a:fld>
            <a:endParaRPr lang="en-US" sz="900" dirty="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Exploratory Data Analysis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8F772F9-67D1-A160-DDA0-8B08701C05A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012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66BDE2-FB4A-4092-92DF-77BA1FA6B9B6}"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dirty="0">
              <a:solidFill>
                <a:prstClr val="black">
                  <a:tint val="75000"/>
                </a:prstClr>
              </a:solidFill>
            </a:endParaRPr>
          </a:p>
        </p:txBody>
      </p:sp>
      <p:sp>
        <p:nvSpPr>
          <p:cNvPr id="2" name="Rectangle 1"/>
          <p:cNvSpPr/>
          <p:nvPr/>
        </p:nvSpPr>
        <p:spPr>
          <a:xfrm>
            <a:off x="0" y="719308"/>
            <a:ext cx="9036496" cy="787652"/>
          </a:xfrm>
          <a:prstGeom prst="rect">
            <a:avLst/>
          </a:prstGeom>
        </p:spPr>
        <p:txBody>
          <a:bodyPr wrap="square">
            <a:spAutoFit/>
          </a:bodyPr>
          <a:lstStyle/>
          <a:p>
            <a:pPr algn="ctr">
              <a:lnSpc>
                <a:spcPct val="107000"/>
              </a:lnSpc>
              <a:spcAft>
                <a:spcPts val="800"/>
              </a:spcAft>
            </a:pPr>
            <a:r>
              <a:rPr lang="en-IN" b="1" u="sng" dirty="0">
                <a:ea typeface="Calibri" panose="020F0502020204030204" pitchFamily="34" charset="0"/>
                <a:cs typeface="Times New Roman" panose="02020603050405020304" pitchFamily="18" charset="0"/>
              </a:rPr>
              <a:t>PROGRAM ELECTIVES BUCKET </a:t>
            </a:r>
            <a:endParaRPr lang="en-IN" dirty="0">
              <a:ea typeface="Calibri" panose="020F0502020204030204" pitchFamily="34" charset="0"/>
              <a:cs typeface="Times New Roman" panose="02020603050405020304" pitchFamily="18" charset="0"/>
            </a:endParaRPr>
          </a:p>
          <a:p>
            <a:pPr algn="ctr">
              <a:lnSpc>
                <a:spcPct val="107000"/>
              </a:lnSpc>
              <a:spcAft>
                <a:spcPts val="800"/>
              </a:spcAft>
            </a:pPr>
            <a:r>
              <a:rPr lang="en-IN" b="1" u="sng" dirty="0">
                <a:ea typeface="Calibri" panose="020F0502020204030204" pitchFamily="34" charset="0"/>
                <a:cs typeface="Times New Roman" panose="02020603050405020304" pitchFamily="18" charset="0"/>
              </a:rPr>
              <a:t>DS</a:t>
            </a:r>
            <a:endParaRPr lang="en-IN" dirty="0">
              <a:effectLst/>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nvGraphicFramePr>
        <p:xfrm>
          <a:off x="1" y="1540469"/>
          <a:ext cx="9168502" cy="4181158"/>
        </p:xfrm>
        <a:graphic>
          <a:graphicData uri="http://schemas.openxmlformats.org/drawingml/2006/table">
            <a:tbl>
              <a:tblPr firstRow="1" firstCol="1" bandRow="1">
                <a:tableStyleId>{5940675A-B579-460E-94D1-54222C63F5DA}</a:tableStyleId>
              </a:tblPr>
              <a:tblGrid>
                <a:gridCol w="1115615">
                  <a:extLst>
                    <a:ext uri="{9D8B030D-6E8A-4147-A177-3AD203B41FA5}">
                      <a16:colId xmlns:a16="http://schemas.microsoft.com/office/drawing/2014/main" val="3082870927"/>
                    </a:ext>
                  </a:extLst>
                </a:gridCol>
                <a:gridCol w="1809522">
                  <a:extLst>
                    <a:ext uri="{9D8B030D-6E8A-4147-A177-3AD203B41FA5}">
                      <a16:colId xmlns:a16="http://schemas.microsoft.com/office/drawing/2014/main" val="3869440124"/>
                    </a:ext>
                  </a:extLst>
                </a:gridCol>
                <a:gridCol w="1810024">
                  <a:extLst>
                    <a:ext uri="{9D8B030D-6E8A-4147-A177-3AD203B41FA5}">
                      <a16:colId xmlns:a16="http://schemas.microsoft.com/office/drawing/2014/main" val="3397379469"/>
                    </a:ext>
                  </a:extLst>
                </a:gridCol>
                <a:gridCol w="2172391">
                  <a:extLst>
                    <a:ext uri="{9D8B030D-6E8A-4147-A177-3AD203B41FA5}">
                      <a16:colId xmlns:a16="http://schemas.microsoft.com/office/drawing/2014/main" val="1506430460"/>
                    </a:ext>
                  </a:extLst>
                </a:gridCol>
                <a:gridCol w="2260950">
                  <a:extLst>
                    <a:ext uri="{9D8B030D-6E8A-4147-A177-3AD203B41FA5}">
                      <a16:colId xmlns:a16="http://schemas.microsoft.com/office/drawing/2014/main" val="3947016363"/>
                    </a:ext>
                  </a:extLst>
                </a:gridCol>
              </a:tblGrid>
              <a:tr h="164465">
                <a:tc>
                  <a:txBody>
                    <a:bodyPr/>
                    <a:lstStyle/>
                    <a:p>
                      <a:pPr algn="l">
                        <a:lnSpc>
                          <a:spcPct val="107000"/>
                        </a:lnSpc>
                        <a:spcAft>
                          <a:spcPts val="0"/>
                        </a:spcAft>
                      </a:pPr>
                      <a:r>
                        <a:rPr lang="en-IN" sz="1600" b="1" dirty="0">
                          <a:effectLst/>
                          <a:latin typeface="+mn-lt"/>
                        </a:rPr>
                        <a:t> </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dirty="0">
                          <a:effectLst/>
                          <a:latin typeface="+mn-lt"/>
                        </a:rPr>
                        <a:t>Data Analytics</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dirty="0">
                          <a:effectLst/>
                          <a:latin typeface="+mn-lt"/>
                        </a:rPr>
                        <a:t>Full Stack Development</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algn="ctr">
                        <a:lnSpc>
                          <a:spcPct val="150000"/>
                        </a:lnSpc>
                        <a:spcAft>
                          <a:spcPts val="0"/>
                        </a:spcAft>
                      </a:pPr>
                      <a:r>
                        <a:rPr lang="en-IN" sz="1600" b="1" dirty="0">
                          <a:effectLst/>
                          <a:latin typeface="+mn-lt"/>
                        </a:rPr>
                        <a:t>Mobility</a:t>
                      </a:r>
                    </a:p>
                    <a:p>
                      <a:pPr algn="ctr">
                        <a:lnSpc>
                          <a:spcPct val="150000"/>
                        </a:lnSpc>
                        <a:spcAft>
                          <a:spcPts val="0"/>
                        </a:spcAft>
                      </a:pPr>
                      <a:r>
                        <a:rPr lang="en-IN" sz="1600" b="1" dirty="0">
                          <a:effectLst/>
                          <a:latin typeface="+mn-lt"/>
                          <a:ea typeface="Calibri" panose="020F0502020204030204" pitchFamily="34" charset="0"/>
                          <a:cs typeface="Times New Roman" panose="02020603050405020304" pitchFamily="18" charset="0"/>
                        </a:rPr>
                        <a:t>Management</a:t>
                      </a:r>
                    </a:p>
                  </a:txBody>
                  <a:tcPr marL="68580" marR="68580" marT="0" marB="0">
                    <a:solidFill>
                      <a:schemeClr val="accent5">
                        <a:lumMod val="20000"/>
                        <a:lumOff val="80000"/>
                      </a:schemeClr>
                    </a:solidFill>
                  </a:tcPr>
                </a:tc>
                <a:tc>
                  <a:txBody>
                    <a:bodyPr/>
                    <a:lstStyle/>
                    <a:p>
                      <a:pPr algn="ctr">
                        <a:lnSpc>
                          <a:spcPct val="150000"/>
                        </a:lnSpc>
                        <a:spcAft>
                          <a:spcPts val="0"/>
                        </a:spcAft>
                      </a:pPr>
                      <a:r>
                        <a:rPr lang="en-IN" sz="1600" b="1" dirty="0">
                          <a:effectLst/>
                          <a:latin typeface="+mn-lt"/>
                        </a:rPr>
                        <a:t>CRM-RPA</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520391922"/>
                  </a:ext>
                </a:extLst>
              </a:tr>
              <a:tr h="328930">
                <a:tc>
                  <a:txBody>
                    <a:bodyPr/>
                    <a:lstStyle/>
                    <a:p>
                      <a:pPr algn="l">
                        <a:lnSpc>
                          <a:spcPct val="107000"/>
                        </a:lnSpc>
                        <a:spcAft>
                          <a:spcPts val="0"/>
                        </a:spcAft>
                      </a:pPr>
                      <a:r>
                        <a:rPr lang="en-IN" sz="1600" b="1">
                          <a:effectLst/>
                          <a:latin typeface="+mn-lt"/>
                        </a:rPr>
                        <a:t>Program Elective 1</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dirty="0">
                          <a:effectLst/>
                          <a:latin typeface="+mn-lt"/>
                        </a:rPr>
                        <a:t>Predictive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dirty="0">
                          <a:solidFill>
                            <a:schemeClr val="tx1"/>
                          </a:solidFill>
                          <a:effectLst/>
                          <a:latin typeface="+mn-lt"/>
                          <a:ea typeface="+mn-ea"/>
                          <a:cs typeface="+mn-cs"/>
                        </a:rPr>
                        <a:t>Python Web Development with Django</a:t>
                      </a:r>
                    </a:p>
                  </a:txBody>
                  <a:tcPr marL="68193" marR="68193" marT="0" marB="0"/>
                </a:tc>
                <a:tc>
                  <a:txBody>
                    <a:bodyPr/>
                    <a:lstStyle/>
                    <a:p>
                      <a:pPr algn="l">
                        <a:lnSpc>
                          <a:spcPct val="107000"/>
                        </a:lnSpc>
                        <a:spcAft>
                          <a:spcPts val="0"/>
                        </a:spcAft>
                      </a:pPr>
                      <a:r>
                        <a:rPr lang="en-IN" sz="1600">
                          <a:effectLst/>
                          <a:latin typeface="+mn-lt"/>
                        </a:rPr>
                        <a:t>Mobile Application Development</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latin typeface="+mn-lt"/>
                        </a:rPr>
                        <a:t>CRM Fundamentals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4408351"/>
                  </a:ext>
                </a:extLst>
              </a:tr>
              <a:tr h="328930">
                <a:tc>
                  <a:txBody>
                    <a:bodyPr/>
                    <a:lstStyle/>
                    <a:p>
                      <a:pPr algn="l">
                        <a:lnSpc>
                          <a:spcPct val="107000"/>
                        </a:lnSpc>
                        <a:spcAft>
                          <a:spcPts val="0"/>
                        </a:spcAft>
                      </a:pPr>
                      <a:r>
                        <a:rPr lang="en-IN" sz="1600" b="1">
                          <a:effectLst/>
                          <a:latin typeface="+mn-lt"/>
                        </a:rPr>
                        <a:t>Program Elective 2</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dirty="0">
                          <a:effectLst/>
                          <a:latin typeface="+mn-lt"/>
                        </a:rPr>
                        <a:t>Web Technologies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dirty="0">
                          <a:solidFill>
                            <a:schemeClr val="tx1"/>
                          </a:solidFill>
                          <a:effectLst/>
                          <a:latin typeface="+mn-lt"/>
                          <a:ea typeface="+mn-ea"/>
                          <a:cs typeface="+mn-cs"/>
                        </a:rPr>
                        <a:t>Design Patterns</a:t>
                      </a:r>
                    </a:p>
                  </a:txBody>
                  <a:tcPr marL="68193" marR="68193" marT="0" marB="0"/>
                </a:tc>
                <a:tc>
                  <a:txBody>
                    <a:bodyPr/>
                    <a:lstStyle/>
                    <a:p>
                      <a:pPr algn="l">
                        <a:lnSpc>
                          <a:spcPct val="107000"/>
                        </a:lnSpc>
                        <a:spcAft>
                          <a:spcPts val="0"/>
                        </a:spcAft>
                      </a:pPr>
                      <a:r>
                        <a:rPr lang="en-IN" sz="1600">
                          <a:effectLst/>
                          <a:latin typeface="+mn-lt"/>
                        </a:rPr>
                        <a:t>Development in Swift Fundamentals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CRM Administration </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5387306"/>
                  </a:ext>
                </a:extLst>
              </a:tr>
              <a:tr h="328930">
                <a:tc>
                  <a:txBody>
                    <a:bodyPr/>
                    <a:lstStyle/>
                    <a:p>
                      <a:pPr algn="l">
                        <a:lnSpc>
                          <a:spcPct val="107000"/>
                        </a:lnSpc>
                        <a:spcAft>
                          <a:spcPts val="0"/>
                        </a:spcAft>
                      </a:pPr>
                      <a:r>
                        <a:rPr lang="en-IN" sz="1600" b="1">
                          <a:effectLst/>
                          <a:latin typeface="+mn-lt"/>
                        </a:rPr>
                        <a:t>Program Elective 3</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dirty="0">
                          <a:effectLst/>
                          <a:latin typeface="+mn-lt"/>
                        </a:rPr>
                        <a:t>Programming for Data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dirty="0">
                          <a:solidFill>
                            <a:schemeClr val="tx1"/>
                          </a:solidFill>
                          <a:effectLst/>
                          <a:latin typeface="+mn-lt"/>
                          <a:ea typeface="+mn-ea"/>
                          <a:cs typeface="+mn-cs"/>
                        </a:rPr>
                        <a:t>Advanced Java Programming</a:t>
                      </a:r>
                    </a:p>
                  </a:txBody>
                  <a:tcPr marL="68193" marR="68193" marT="0" marB="0"/>
                </a:tc>
                <a:tc>
                  <a:txBody>
                    <a:bodyPr/>
                    <a:lstStyle/>
                    <a:p>
                      <a:pPr algn="l">
                        <a:lnSpc>
                          <a:spcPct val="107000"/>
                        </a:lnSpc>
                        <a:spcAft>
                          <a:spcPts val="0"/>
                        </a:spcAft>
                      </a:pPr>
                      <a:r>
                        <a:rPr lang="en-IN" sz="1600">
                          <a:effectLst/>
                          <a:latin typeface="+mn-lt"/>
                        </a:rPr>
                        <a:t>Development in Swift Explorations and Data Collections</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CRM Development </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21081"/>
                  </a:ext>
                </a:extLst>
              </a:tr>
              <a:tr h="610235">
                <a:tc>
                  <a:txBody>
                    <a:bodyPr/>
                    <a:lstStyle/>
                    <a:p>
                      <a:pPr algn="l">
                        <a:lnSpc>
                          <a:spcPct val="107000"/>
                        </a:lnSpc>
                        <a:spcAft>
                          <a:spcPts val="0"/>
                        </a:spcAft>
                      </a:pPr>
                      <a:r>
                        <a:rPr lang="en-IN" sz="1600" b="1">
                          <a:effectLst/>
                          <a:latin typeface="+mn-lt"/>
                        </a:rPr>
                        <a:t>Program Elective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dirty="0">
                          <a:effectLst/>
                          <a:latin typeface="+mn-lt"/>
                        </a:rPr>
                        <a:t>Social Media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dirty="0">
                          <a:solidFill>
                            <a:schemeClr val="tx1"/>
                          </a:solidFill>
                          <a:effectLst/>
                          <a:latin typeface="+mn-lt"/>
                          <a:ea typeface="+mn-ea"/>
                          <a:cs typeface="+mn-cs"/>
                        </a:rPr>
                        <a:t>Web Development using MEAN Stack</a:t>
                      </a:r>
                    </a:p>
                  </a:txBody>
                  <a:tcPr marL="68193" marR="68193" marT="0" marB="0"/>
                </a:tc>
                <a:tc>
                  <a:txBody>
                    <a:bodyPr/>
                    <a:lstStyle/>
                    <a:p>
                      <a:pPr algn="l">
                        <a:lnSpc>
                          <a:spcPct val="107000"/>
                        </a:lnSpc>
                        <a:spcAft>
                          <a:spcPts val="0"/>
                        </a:spcAft>
                      </a:pPr>
                      <a:r>
                        <a:rPr lang="en-IN" sz="1600">
                          <a:effectLst/>
                          <a:latin typeface="+mn-lt"/>
                        </a:rPr>
                        <a:t>Augmented Reality and Virtual Reality</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latin typeface="+mn-lt"/>
                        </a:rPr>
                        <a:t>Robotics Process Automation (RPA)</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5563808"/>
                  </a:ext>
                </a:extLst>
              </a:tr>
              <a:tr h="328930">
                <a:tc>
                  <a:txBody>
                    <a:bodyPr/>
                    <a:lstStyle/>
                    <a:p>
                      <a:pPr algn="l">
                        <a:lnSpc>
                          <a:spcPct val="107000"/>
                        </a:lnSpc>
                        <a:spcAft>
                          <a:spcPts val="0"/>
                        </a:spcAft>
                      </a:pPr>
                      <a:r>
                        <a:rPr lang="en-IN" sz="1600" b="1" dirty="0">
                          <a:effectLst/>
                          <a:latin typeface="+mn-lt"/>
                        </a:rPr>
                        <a:t>Program Elective 5</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IN" sz="1600" dirty="0">
                          <a:effectLst/>
                          <a:latin typeface="+mn-lt"/>
                        </a:rPr>
                        <a:t>Natural language Processing </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algn="l" defTabSz="914400" rtl="0" eaLnBrk="1" latinLnBrk="0" hangingPunct="1">
                        <a:lnSpc>
                          <a:spcPct val="115000"/>
                        </a:lnSpc>
                        <a:spcAft>
                          <a:spcPts val="1000"/>
                        </a:spcAft>
                      </a:pPr>
                      <a:r>
                        <a:rPr lang="en-IN" sz="1600" kern="1200" dirty="0">
                          <a:solidFill>
                            <a:schemeClr val="tx1"/>
                          </a:solidFill>
                          <a:effectLst/>
                          <a:latin typeface="+mn-lt"/>
                          <a:ea typeface="+mn-ea"/>
                          <a:cs typeface="+mn-cs"/>
                        </a:rPr>
                        <a:t>Web Development using MERN Stack</a:t>
                      </a:r>
                    </a:p>
                  </a:txBody>
                  <a:tcPr marL="68193" marR="68193" marT="0" marB="0"/>
                </a:tc>
                <a:tc>
                  <a:txBody>
                    <a:bodyPr/>
                    <a:lstStyle/>
                    <a:p>
                      <a:pPr algn="l">
                        <a:lnSpc>
                          <a:spcPct val="107000"/>
                        </a:lnSpc>
                        <a:spcAft>
                          <a:spcPts val="0"/>
                        </a:spcAft>
                      </a:pPr>
                      <a:r>
                        <a:rPr lang="en-IN" sz="1600">
                          <a:effectLst/>
                          <a:latin typeface="+mn-lt"/>
                        </a:rPr>
                        <a:t>Game Programming</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latin typeface="+mn-lt"/>
                        </a:rPr>
                        <a:t>Robotics Process Automation (RPA) Implementation </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4308447"/>
                  </a:ext>
                </a:extLst>
              </a:tr>
            </a:tbl>
          </a:graphicData>
        </a:graphic>
      </p:graphicFrame>
      <p:pic>
        <p:nvPicPr>
          <p:cNvPr id="8" name="Picture 2">
            <a:extLst>
              <a:ext uri="{FF2B5EF4-FFF2-40B4-BE49-F238E27FC236}">
                <a16:creationId xmlns:a16="http://schemas.microsoft.com/office/drawing/2014/main" id="{B0C64F56-04B7-CA1E-BEC7-462418550D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9" name="Title 1">
            <a:extLst>
              <a:ext uri="{FF2B5EF4-FFF2-40B4-BE49-F238E27FC236}">
                <a16:creationId xmlns:a16="http://schemas.microsoft.com/office/drawing/2014/main" id="{E8AD41B2-06E1-8909-2731-8FF65CF69F16}"/>
              </a:ext>
            </a:extLst>
          </p:cNvPr>
          <p:cNvSpPr txBox="1">
            <a:spLocks/>
          </p:cNvSpPr>
          <p:nvPr/>
        </p:nvSpPr>
        <p:spPr>
          <a:xfrm>
            <a:off x="1642210" y="0"/>
            <a:ext cx="7501789" cy="692696"/>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sp>
        <p:nvSpPr>
          <p:cNvPr id="5" name="Footer Placeholder 4">
            <a:extLst>
              <a:ext uri="{FF2B5EF4-FFF2-40B4-BE49-F238E27FC236}">
                <a16:creationId xmlns:a16="http://schemas.microsoft.com/office/drawing/2014/main" id="{6A5A33F0-BE92-5B72-AC11-05BB1ECADCF7}"/>
              </a:ext>
            </a:extLst>
          </p:cNvPr>
          <p:cNvSpPr>
            <a:spLocks noGrp="1"/>
          </p:cNvSpPr>
          <p:nvPr>
            <p:ph type="ftr" sz="quarter" idx="11"/>
          </p:nvPr>
        </p:nvSpPr>
        <p:spPr/>
        <p:txBody>
          <a:bodyPr/>
          <a:lstStyle/>
          <a:p>
            <a:r>
              <a:rPr lang="de-DE"/>
              <a:t>SOVERS SINGH BISHT</a:t>
            </a:r>
            <a:endParaRPr lang="en-US" dirty="0"/>
          </a:p>
        </p:txBody>
      </p:sp>
      <p:pic>
        <p:nvPicPr>
          <p:cNvPr id="7" name="Picture 6" descr="A screenshot of a computer&#10;&#10;Description automatically generated">
            <a:extLst>
              <a:ext uri="{FF2B5EF4-FFF2-40B4-BE49-F238E27FC236}">
                <a16:creationId xmlns:a16="http://schemas.microsoft.com/office/drawing/2014/main" id="{CC024B31-5FF9-A062-1F02-BF78F4E1C66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726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BF0D204-A7F6-44DC-B703-805685664665}" type="datetime1">
              <a:rPr lang="en-US" sz="900" smtClean="0">
                <a:solidFill>
                  <a:prstClr val="black">
                    <a:tint val="75000"/>
                  </a:prstClr>
                </a:solidFill>
                <a:latin typeface="Calibri"/>
              </a:rPr>
              <a:t>7/11/2024</a:t>
            </a:fld>
            <a:endParaRPr lang="en-US" sz="900"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30</a:t>
            </a:fld>
            <a:endParaRPr lang="en-US" sz="900" dirty="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Exploratory Data Analysis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5118F6CE-6536-DFDB-588D-3D227B25AF87}"/>
              </a:ext>
            </a:extLst>
          </p:cNvPr>
          <p:cNvSpPr>
            <a:spLocks noGrp="1"/>
          </p:cNvSpPr>
          <p:nvPr>
            <p:ph idx="1"/>
          </p:nvPr>
        </p:nvSpPr>
        <p:spPr>
          <a:xfrm>
            <a:off x="300251" y="955344"/>
            <a:ext cx="8679976" cy="5170820"/>
          </a:xfrm>
        </p:spPr>
        <p:txBody>
          <a:bodyPr>
            <a:normAutofit fontScale="70000" lnSpcReduction="20000"/>
          </a:bodyPr>
          <a:lstStyle/>
          <a:p>
            <a:r>
              <a:rPr lang="en-US" dirty="0"/>
              <a:t>2.	</a:t>
            </a:r>
            <a:r>
              <a:rPr lang="en-US" b="1" dirty="0"/>
              <a:t>Exploratory Data Analysis</a:t>
            </a:r>
          </a:p>
          <a:p>
            <a:r>
              <a:rPr lang="en-US" dirty="0"/>
              <a:t>Exploratory Data Analysis (EDA) consists of techniques that are typically applied to gain insight into a dataset before doing any formal modelling.</a:t>
            </a:r>
          </a:p>
          <a:p>
            <a:r>
              <a:rPr lang="en-US" dirty="0"/>
              <a:t>EDA helps us to uncover the underlying structure of the dataset, identify important variables, detect outliers and anomalies, and test underlying assumptions. With EDA, we identify relevant variables, their transformations, and interaction among variables with respect to the model we want to build. EDA can also point out missing data as may be relevant to building desired models.</a:t>
            </a:r>
          </a:p>
          <a:p>
            <a:r>
              <a:rPr lang="en-US" dirty="0"/>
              <a:t>EDA uses techniques of statistical graphics but has a broader scope. It's an approach rather than just a set of techniques. “Data Analysis is not “fishing” or “torturing” the data set until it confesses”.</a:t>
            </a:r>
          </a:p>
          <a:p>
            <a:r>
              <a:rPr lang="en-US" dirty="0"/>
              <a:t>What's the recommended process for doing Exploratory Data Analysis?</a:t>
            </a:r>
          </a:p>
          <a:p>
            <a:endParaRPr lang="en-IN" dirty="0"/>
          </a:p>
        </p:txBody>
      </p:sp>
      <p:pic>
        <p:nvPicPr>
          <p:cNvPr id="3" name="Picture 2" descr="A screenshot of a computer&#10;&#10;Description automatically generated">
            <a:extLst>
              <a:ext uri="{FF2B5EF4-FFF2-40B4-BE49-F238E27FC236}">
                <a16:creationId xmlns:a16="http://schemas.microsoft.com/office/drawing/2014/main" id="{AD460B62-C2F7-AC82-3854-2C9954AFEAB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6631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C19A871-8111-4D1C-B92F-9DD4E6247134}" type="datetime1">
              <a:rPr lang="en-US" sz="900" smtClean="0">
                <a:solidFill>
                  <a:prstClr val="black">
                    <a:tint val="75000"/>
                  </a:prstClr>
                </a:solidFill>
                <a:latin typeface="Calibri"/>
              </a:rPr>
              <a:t>7/11/2024</a:t>
            </a:fld>
            <a:endParaRPr lang="en-US" sz="900"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31</a:t>
            </a:fld>
            <a:endParaRPr lang="en-US" sz="900" dirty="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Exploratory Data Analysis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3" name="Rectangle 2">
            <a:extLst>
              <a:ext uri="{FF2B5EF4-FFF2-40B4-BE49-F238E27FC236}">
                <a16:creationId xmlns:a16="http://schemas.microsoft.com/office/drawing/2014/main" id="{5275F787-59D9-AC1D-6A61-18309AA47B35}"/>
              </a:ext>
            </a:extLst>
          </p:cNvPr>
          <p:cNvSpPr>
            <a:spLocks noChangeArrowheads="1"/>
          </p:cNvSpPr>
          <p:nvPr/>
        </p:nvSpPr>
        <p:spPr bwMode="auto">
          <a:xfrm>
            <a:off x="955343" y="52149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3073" name="Picture 3">
            <a:extLst>
              <a:ext uri="{FF2B5EF4-FFF2-40B4-BE49-F238E27FC236}">
                <a16:creationId xmlns:a16="http://schemas.microsoft.com/office/drawing/2014/main" id="{06DFA57A-2BC9-81FD-AF48-41181BE33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34" y="978693"/>
            <a:ext cx="8269524" cy="48762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E6F722F-A0DC-D255-DE22-A9DB0C3C6B1F}"/>
              </a:ext>
            </a:extLst>
          </p:cNvPr>
          <p:cNvSpPr>
            <a:spLocks noChangeArrowheads="1"/>
          </p:cNvSpPr>
          <p:nvPr/>
        </p:nvSpPr>
        <p:spPr bwMode="auto">
          <a:xfrm>
            <a:off x="3766787" y="6020805"/>
            <a:ext cx="21688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Figure: A typical EDA process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973C0CB7-9A05-CA40-9E08-3CD7E0E03A1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518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8CC464D-E409-460B-B1C3-3E446BEFEB88}" type="datetime1">
              <a:rPr lang="en-US" sz="900" smtClean="0">
                <a:solidFill>
                  <a:prstClr val="black">
                    <a:tint val="75000"/>
                  </a:prstClr>
                </a:solidFill>
                <a:latin typeface="Calibri"/>
              </a:rPr>
              <a:t>7/11/2024</a:t>
            </a:fld>
            <a:endParaRPr lang="en-US" sz="900"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32</a:t>
            </a:fld>
            <a:endParaRPr lang="en-US" sz="900" dirty="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dirty="0"/>
              <a:t>SOVERS SINGH BISHT</a:t>
            </a:r>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 </a:t>
            </a:r>
            <a:r>
              <a:rPr lang="en-US" sz="2000" dirty="0"/>
              <a:t>Dimensionality reduction which refers to techniques that reduce the number of input variables in a dataset. More input features often make a predictive modeling task more challenging to model, more generally referred to as the curse of dimensionality.</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R fundamentals.</a:t>
            </a:r>
            <a:endParaRPr lang="en-IN" sz="2000" dirty="0"/>
          </a:p>
          <a:p>
            <a:pPr marL="0" indent="0" algn="just">
              <a:lnSpc>
                <a:spcPct val="150000"/>
              </a:lnSpc>
              <a:buNone/>
            </a:pPr>
            <a:endParaRPr lang="en-IN" sz="1650" b="1" dirty="0"/>
          </a:p>
        </p:txBody>
      </p:sp>
      <p:pic>
        <p:nvPicPr>
          <p:cNvPr id="7" name="Picture 6" descr="Logo, company name&#10;&#10;Description automatically generated">
            <a:extLst>
              <a:ext uri="{FF2B5EF4-FFF2-40B4-BE49-F238E27FC236}">
                <a16:creationId xmlns:a16="http://schemas.microsoft.com/office/drawing/2014/main" id="{93E1EB99-5531-4D88-9A2E-19EEBDBF1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366463" cy="8171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91BB504-44D6-0A3D-7319-109E355B5D0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319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821A4F9-4343-4D95-9BB5-1C18FCF360C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FFDFE7FD-C064-4D90-BAB9-0F7988BBB9CB}"/>
              </a:ext>
            </a:extLst>
          </p:cNvPr>
          <p:cNvSpPr txBox="1"/>
          <p:nvPr/>
        </p:nvSpPr>
        <p:spPr>
          <a:xfrm>
            <a:off x="304800" y="813815"/>
            <a:ext cx="8710544" cy="1200329"/>
          </a:xfrm>
          <a:prstGeom prst="rect">
            <a:avLst/>
          </a:prstGeom>
          <a:noFill/>
        </p:spPr>
        <p:txBody>
          <a:bodyPr wrap="square">
            <a:spAutoFit/>
          </a:bodyPr>
          <a:lstStyle/>
          <a:p>
            <a:r>
              <a:rPr lang="en-US" dirty="0"/>
              <a:t>Dimensionality Reduction is the process of reducing the dimensions of data without loosing much of information. But is this ever possible? We are reducing dimensions that is we are reducing the importance of certain attributes and we don’t want any loss in the integrity of data!! Yes, it is</a:t>
            </a:r>
            <a:endParaRPr lang="en-IN" dirty="0"/>
          </a:p>
        </p:txBody>
      </p:sp>
      <p:sp>
        <p:nvSpPr>
          <p:cNvPr id="11" name="TextBox 10">
            <a:extLst>
              <a:ext uri="{FF2B5EF4-FFF2-40B4-BE49-F238E27FC236}">
                <a16:creationId xmlns:a16="http://schemas.microsoft.com/office/drawing/2014/main" id="{F923B6FF-313D-4F17-8CA2-785F24B260C8}"/>
              </a:ext>
            </a:extLst>
          </p:cNvPr>
          <p:cNvSpPr txBox="1"/>
          <p:nvPr/>
        </p:nvSpPr>
        <p:spPr>
          <a:xfrm>
            <a:off x="304800" y="2133600"/>
            <a:ext cx="7467600" cy="646331"/>
          </a:xfrm>
          <a:prstGeom prst="rect">
            <a:avLst/>
          </a:prstGeom>
          <a:noFill/>
        </p:spPr>
        <p:txBody>
          <a:bodyPr wrap="square">
            <a:spAutoFit/>
          </a:bodyPr>
          <a:lstStyle/>
          <a:p>
            <a:r>
              <a:rPr lang="en-US" dirty="0"/>
              <a:t>Let’s see how we can do this.</a:t>
            </a:r>
          </a:p>
          <a:p>
            <a:r>
              <a:rPr lang="en-US" dirty="0"/>
              <a:t>Have a glance at the following image</a:t>
            </a:r>
            <a:endParaRPr lang="en-IN" dirty="0"/>
          </a:p>
        </p:txBody>
      </p:sp>
      <p:pic>
        <p:nvPicPr>
          <p:cNvPr id="4" name="Picture 3">
            <a:extLst>
              <a:ext uri="{FF2B5EF4-FFF2-40B4-BE49-F238E27FC236}">
                <a16:creationId xmlns:a16="http://schemas.microsoft.com/office/drawing/2014/main" id="{16A5EE5F-4A7E-446A-A979-FAC2F96E9739}"/>
              </a:ext>
            </a:extLst>
          </p:cNvPr>
          <p:cNvPicPr>
            <a:picLocks noChangeAspect="1"/>
          </p:cNvPicPr>
          <p:nvPr/>
        </p:nvPicPr>
        <p:blipFill>
          <a:blip r:embed="rId3"/>
          <a:stretch>
            <a:fillRect/>
          </a:stretch>
        </p:blipFill>
        <p:spPr>
          <a:xfrm>
            <a:off x="128656" y="2899386"/>
            <a:ext cx="8935133" cy="345696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A1B7BD5-AEA8-1AB6-5D35-B251F84B1CF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882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6B54AB1-48A7-4577-955C-2B5EE619050C}"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16568EFE-8849-4366-94E6-662753A2319B}"/>
              </a:ext>
            </a:extLst>
          </p:cNvPr>
          <p:cNvSpPr txBox="1"/>
          <p:nvPr/>
        </p:nvSpPr>
        <p:spPr>
          <a:xfrm>
            <a:off x="128656" y="685800"/>
            <a:ext cx="8786744" cy="1477328"/>
          </a:xfrm>
          <a:prstGeom prst="rect">
            <a:avLst/>
          </a:prstGeom>
          <a:noFill/>
        </p:spPr>
        <p:txBody>
          <a:bodyPr wrap="square">
            <a:spAutoFit/>
          </a:bodyPr>
          <a:lstStyle/>
          <a:p>
            <a:r>
              <a:rPr lang="en-US" dirty="0"/>
              <a:t>Here you can see, in the first image, it is three dimensional data with X,Y, Z axes. The second image is a two dimensional space with PC1, PC2 as axes.</a:t>
            </a:r>
          </a:p>
          <a:p>
            <a:r>
              <a:rPr lang="en-US" dirty="0"/>
              <a:t>Note these PC1 and PC2 are not our regular dimensions and we cannot name them with any of the previous attribute names. They represent the orthogonal projections along which the variance of data is high. We will understand more about it while dealing with PCA below.</a:t>
            </a:r>
            <a:endParaRPr lang="en-IN" dirty="0"/>
          </a:p>
        </p:txBody>
      </p:sp>
      <p:sp>
        <p:nvSpPr>
          <p:cNvPr id="11" name="TextBox 10">
            <a:extLst>
              <a:ext uri="{FF2B5EF4-FFF2-40B4-BE49-F238E27FC236}">
                <a16:creationId xmlns:a16="http://schemas.microsoft.com/office/drawing/2014/main" id="{034BC79F-BEBC-4703-B3E5-EAEDCA6E2761}"/>
              </a:ext>
            </a:extLst>
          </p:cNvPr>
          <p:cNvSpPr txBox="1"/>
          <p:nvPr/>
        </p:nvSpPr>
        <p:spPr>
          <a:xfrm>
            <a:off x="228600" y="2133600"/>
            <a:ext cx="4604084" cy="369332"/>
          </a:xfrm>
          <a:prstGeom prst="rect">
            <a:avLst/>
          </a:prstGeom>
          <a:noFill/>
        </p:spPr>
        <p:txBody>
          <a:bodyPr wrap="square">
            <a:spAutoFit/>
          </a:bodyPr>
          <a:lstStyle/>
          <a:p>
            <a:r>
              <a:rPr lang="en-US" b="1" dirty="0"/>
              <a:t>The importance of dimensionality reduction</a:t>
            </a:r>
            <a:endParaRPr lang="en-IN" b="1" dirty="0"/>
          </a:p>
        </p:txBody>
      </p:sp>
      <p:sp>
        <p:nvSpPr>
          <p:cNvPr id="12" name="TextBox 11">
            <a:extLst>
              <a:ext uri="{FF2B5EF4-FFF2-40B4-BE49-F238E27FC236}">
                <a16:creationId xmlns:a16="http://schemas.microsoft.com/office/drawing/2014/main" id="{B404B4E5-959F-4B37-B2A7-1CB852968475}"/>
              </a:ext>
            </a:extLst>
          </p:cNvPr>
          <p:cNvSpPr txBox="1"/>
          <p:nvPr/>
        </p:nvSpPr>
        <p:spPr>
          <a:xfrm>
            <a:off x="228600" y="2438400"/>
            <a:ext cx="8686800" cy="3970318"/>
          </a:xfrm>
          <a:prstGeom prst="rect">
            <a:avLst/>
          </a:prstGeom>
          <a:noFill/>
        </p:spPr>
        <p:txBody>
          <a:bodyPr wrap="square">
            <a:spAutoFit/>
          </a:bodyPr>
          <a:lstStyle/>
          <a:p>
            <a:pPr algn="just"/>
            <a:r>
              <a:rPr lang="en-US" dirty="0"/>
              <a:t>When we reduce the dimensionality of a dataset, we lose some percentage (usually 1%-15% depending on the number of components or features that we keep) of the variability in the original data. But, don’t worry about losing that much percentage of the variability in the original data because dimensionality reduction will lead to the following advantages.</a:t>
            </a:r>
          </a:p>
          <a:p>
            <a:pPr algn="just"/>
            <a:endParaRPr lang="en-US" dirty="0"/>
          </a:p>
          <a:p>
            <a:pPr algn="just"/>
            <a:r>
              <a:rPr lang="en-US" b="1" dirty="0"/>
              <a:t>1.</a:t>
            </a:r>
            <a:r>
              <a:rPr lang="en-US" dirty="0"/>
              <a:t> A lower number of dimensions in data means less training time and less computational resources and increases the overall performance of machine learning algorithms — Machine learning problems that involve many features make training extremely slow. Most data points in high-dimensional space are very close to the border of that space. This is because there’s plenty of space in high dimensions. In a high-dimensional dataset, most data points are likely to be far away from each other. Therefore, the algorithms cannot effectively and efficiently train on the high-dimensional data. In machine learning, that kind of problem is referred to as the curse of dimensionality — this is just a technical term that you do not need to worry about!</a:t>
            </a:r>
            <a:endParaRPr lang="en-IN" dirty="0"/>
          </a:p>
        </p:txBody>
      </p:sp>
      <p:pic>
        <p:nvPicPr>
          <p:cNvPr id="2" name="Picture 1" descr="A screenshot of a computer&#10;&#10;Description automatically generated">
            <a:extLst>
              <a:ext uri="{FF2B5EF4-FFF2-40B4-BE49-F238E27FC236}">
                <a16:creationId xmlns:a16="http://schemas.microsoft.com/office/drawing/2014/main" id="{62668288-D4A8-99A2-CAB4-442F8A91E0B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933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13571A1E-8A11-4585-9D1F-24EC253692E1}"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1" name="TextBox 10">
            <a:extLst>
              <a:ext uri="{FF2B5EF4-FFF2-40B4-BE49-F238E27FC236}">
                <a16:creationId xmlns:a16="http://schemas.microsoft.com/office/drawing/2014/main" id="{A176729D-BC9C-4166-8122-BE52B73CCE01}"/>
              </a:ext>
            </a:extLst>
          </p:cNvPr>
          <p:cNvSpPr txBox="1"/>
          <p:nvPr/>
        </p:nvSpPr>
        <p:spPr>
          <a:xfrm>
            <a:off x="128656" y="969288"/>
            <a:ext cx="8886688" cy="5355312"/>
          </a:xfrm>
          <a:prstGeom prst="rect">
            <a:avLst/>
          </a:prstGeom>
          <a:noFill/>
        </p:spPr>
        <p:txBody>
          <a:bodyPr wrap="square">
            <a:spAutoFit/>
          </a:bodyPr>
          <a:lstStyle/>
          <a:p>
            <a:pPr algn="just"/>
            <a:r>
              <a:rPr lang="en-US" dirty="0"/>
              <a:t>2. Dimensionality reduction is extremely useful for data visualization — When we reduce the dimensionality of higher dimensional data into two or three components, then the data can easily be plotted on a 2D or 3D plot.</a:t>
            </a:r>
          </a:p>
          <a:p>
            <a:pPr algn="just"/>
            <a:endParaRPr lang="en-US" dirty="0"/>
          </a:p>
          <a:p>
            <a:pPr algn="just"/>
            <a:r>
              <a:rPr lang="en-US" dirty="0"/>
              <a:t>3. Dimensionality reduction takes care of multicollinearity — In regression, multicollinearity occurs when an independent variable is highly correlated with one or more of the other independent variables. Dimensionality reduction takes advantage of this and combines those highly correlated variables into a set of uncorrelated variables. This will address the problem of multicollinearity. </a:t>
            </a:r>
          </a:p>
          <a:p>
            <a:pPr algn="just"/>
            <a:endParaRPr lang="en-US" dirty="0"/>
          </a:p>
          <a:p>
            <a:pPr algn="just"/>
            <a:r>
              <a:rPr lang="en-US" dirty="0"/>
              <a:t>4. Dimensionality reduction is very useful for factor analysis — This is a useful approach to find latent variables which are not directly measured in a single variable but rather inferred from other variables in the dataset. These latent variables are called factors. </a:t>
            </a:r>
          </a:p>
          <a:p>
            <a:pPr algn="just"/>
            <a:endParaRPr lang="en-US" dirty="0"/>
          </a:p>
          <a:p>
            <a:pPr algn="just"/>
            <a:r>
              <a:rPr lang="en-US" dirty="0"/>
              <a:t>5. Dimensionality reduction removes noise in the data — By keeping only the most important features and removing the redundant features, dimensionality reduction removes noise in the data. This will improve the model accuracy.</a:t>
            </a:r>
          </a:p>
          <a:p>
            <a:pPr algn="just"/>
            <a:endParaRPr lang="en-US" dirty="0"/>
          </a:p>
          <a:p>
            <a:pPr algn="just"/>
            <a:endParaRPr lang="en-IN" dirty="0"/>
          </a:p>
        </p:txBody>
      </p:sp>
      <p:pic>
        <p:nvPicPr>
          <p:cNvPr id="2" name="Picture 1" descr="A screenshot of a computer&#10;&#10;Description automatically generated">
            <a:extLst>
              <a:ext uri="{FF2B5EF4-FFF2-40B4-BE49-F238E27FC236}">
                <a16:creationId xmlns:a16="http://schemas.microsoft.com/office/drawing/2014/main" id="{80B02B8C-194A-76D7-F459-6E12445EB3D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343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7C2D947E-364B-466D-BAFA-180335A67002}"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8B64D8E2-3CC8-4AB6-AF95-ACDAE9AD907E}"/>
              </a:ext>
            </a:extLst>
          </p:cNvPr>
          <p:cNvSpPr txBox="1"/>
          <p:nvPr/>
        </p:nvSpPr>
        <p:spPr>
          <a:xfrm>
            <a:off x="304800" y="844593"/>
            <a:ext cx="8686800" cy="2585323"/>
          </a:xfrm>
          <a:prstGeom prst="rect">
            <a:avLst/>
          </a:prstGeom>
          <a:noFill/>
        </p:spPr>
        <p:txBody>
          <a:bodyPr wrap="square">
            <a:spAutoFit/>
          </a:bodyPr>
          <a:lstStyle/>
          <a:p>
            <a:pPr algn="just"/>
            <a:r>
              <a:rPr lang="en-US" dirty="0"/>
              <a:t>6. Dimensionality reduction can be used for image compression — image compression is a technique that minimizes the size in bytes of an image while keeping as much of the quality of the image as possible. The pixels which make the image can be considered as dimensions (columns/variables) of the image data. We perform PCA to keep an optimum number of components that balance the explained variability in the image data and the image quality. </a:t>
            </a:r>
          </a:p>
          <a:p>
            <a:pPr algn="just"/>
            <a:endParaRPr lang="en-US" dirty="0"/>
          </a:p>
          <a:p>
            <a:pPr algn="just"/>
            <a:r>
              <a:rPr lang="en-US" i="0" dirty="0">
                <a:solidFill>
                  <a:srgbClr val="292929"/>
                </a:solidFill>
                <a:effectLst/>
                <a:latin typeface="charter"/>
              </a:rPr>
              <a:t>7. Dimensionality reduction can be used to transform non-linear data into a linearly-separable form.</a:t>
            </a:r>
            <a:endParaRPr lang="en-IN" dirty="0"/>
          </a:p>
        </p:txBody>
      </p:sp>
      <p:pic>
        <p:nvPicPr>
          <p:cNvPr id="11" name="Picture 2">
            <a:extLst>
              <a:ext uri="{FF2B5EF4-FFF2-40B4-BE49-F238E27FC236}">
                <a16:creationId xmlns:a16="http://schemas.microsoft.com/office/drawing/2014/main" id="{EA9AF7A3-A0B1-469E-990E-4EFCFB9691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08F7BB7-4006-0AF8-1E3C-8055D11F8E8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8004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BD00AF88-5983-4813-BFCF-6A55BA87E7D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F642BBB7-1CD0-412B-885B-612929811D2E}"/>
              </a:ext>
            </a:extLst>
          </p:cNvPr>
          <p:cNvSpPr txBox="1"/>
          <p:nvPr/>
        </p:nvSpPr>
        <p:spPr>
          <a:xfrm>
            <a:off x="128656" y="813815"/>
            <a:ext cx="8886688" cy="1231106"/>
          </a:xfrm>
          <a:prstGeom prst="rect">
            <a:avLst/>
          </a:prstGeom>
          <a:noFill/>
        </p:spPr>
        <p:txBody>
          <a:bodyPr wrap="square">
            <a:spAutoFit/>
          </a:bodyPr>
          <a:lstStyle/>
          <a:p>
            <a:r>
              <a:rPr lang="en-US" sz="2000" b="1" dirty="0"/>
              <a:t>Dimensionality reduction methods</a:t>
            </a:r>
          </a:p>
          <a:p>
            <a:r>
              <a:rPr lang="en-US" dirty="0"/>
              <a:t>There are several dimensionality reduction methods that can be used with different types of data for different requirements. The following chart summarizes those dimensionality reduction methods.</a:t>
            </a:r>
          </a:p>
        </p:txBody>
      </p:sp>
      <p:pic>
        <p:nvPicPr>
          <p:cNvPr id="3" name="Picture 2">
            <a:extLst>
              <a:ext uri="{FF2B5EF4-FFF2-40B4-BE49-F238E27FC236}">
                <a16:creationId xmlns:a16="http://schemas.microsoft.com/office/drawing/2014/main" id="{C7DBB4AD-FE51-414D-BFD3-CC5AAB97BE91}"/>
              </a:ext>
            </a:extLst>
          </p:cNvPr>
          <p:cNvPicPr>
            <a:picLocks noChangeAspect="1"/>
          </p:cNvPicPr>
          <p:nvPr/>
        </p:nvPicPr>
        <p:blipFill rotWithShape="1">
          <a:blip r:embed="rId2"/>
          <a:srcRect b="5730"/>
          <a:stretch/>
        </p:blipFill>
        <p:spPr>
          <a:xfrm>
            <a:off x="0" y="2044920"/>
            <a:ext cx="9144000" cy="4782302"/>
          </a:xfrm>
          <a:prstGeom prst="rect">
            <a:avLst/>
          </a:prstGeom>
        </p:spPr>
      </p:pic>
      <p:pic>
        <p:nvPicPr>
          <p:cNvPr id="11" name="Picture 2">
            <a:extLst>
              <a:ext uri="{FF2B5EF4-FFF2-40B4-BE49-F238E27FC236}">
                <a16:creationId xmlns:a16="http://schemas.microsoft.com/office/drawing/2014/main" id="{B6059EA8-81A1-45DE-8D20-38EC37034A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4EFE2E80-9797-449A-2382-13190F7C8B3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258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F62E57F-53A3-43E2-AEE5-074AA9AAA60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2D5CE090-AC52-417E-B06C-262E42CA5E53}"/>
              </a:ext>
            </a:extLst>
          </p:cNvPr>
          <p:cNvSpPr txBox="1"/>
          <p:nvPr/>
        </p:nvSpPr>
        <p:spPr>
          <a:xfrm>
            <a:off x="128656" y="844593"/>
            <a:ext cx="8862944" cy="2339102"/>
          </a:xfrm>
          <a:prstGeom prst="rect">
            <a:avLst/>
          </a:prstGeom>
          <a:noFill/>
        </p:spPr>
        <p:txBody>
          <a:bodyPr wrap="square">
            <a:spAutoFit/>
          </a:bodyPr>
          <a:lstStyle/>
          <a:p>
            <a:r>
              <a:rPr lang="en-US" sz="2000" b="1" dirty="0"/>
              <a:t>Principal component analysis</a:t>
            </a:r>
          </a:p>
          <a:p>
            <a:r>
              <a:rPr lang="en-US" dirty="0"/>
              <a:t>Principal Component Analysis (PCA) is a statistical procedure that transforms and converts a data set into a new data set containing linearly uncorrelated variables, known as principal components. The basic idea is that the data set is transformed into a set of components where each one attempts to capture as much of the variance (information) in data as possible.</a:t>
            </a:r>
          </a:p>
          <a:p>
            <a:endParaRPr lang="en-US" dirty="0"/>
          </a:p>
          <a:p>
            <a:r>
              <a:rPr lang="en-US" b="0" i="0" dirty="0">
                <a:solidFill>
                  <a:srgbClr val="000000"/>
                </a:solidFill>
                <a:effectLst/>
                <a:latin typeface="Montserrat Light" panose="00000400000000000000" pitchFamily="2" charset="0"/>
              </a:rPr>
              <a:t>Consider the following data set.</a:t>
            </a:r>
            <a:endParaRPr lang="en-IN" dirty="0"/>
          </a:p>
        </p:txBody>
      </p:sp>
      <p:pic>
        <p:nvPicPr>
          <p:cNvPr id="3" name="Picture 2">
            <a:extLst>
              <a:ext uri="{FF2B5EF4-FFF2-40B4-BE49-F238E27FC236}">
                <a16:creationId xmlns:a16="http://schemas.microsoft.com/office/drawing/2014/main" id="{BE7DDAD1-8D50-4210-A2EF-9DC80C04DEC5}"/>
              </a:ext>
            </a:extLst>
          </p:cNvPr>
          <p:cNvPicPr>
            <a:picLocks noChangeAspect="1"/>
          </p:cNvPicPr>
          <p:nvPr/>
        </p:nvPicPr>
        <p:blipFill>
          <a:blip r:embed="rId2"/>
          <a:stretch>
            <a:fillRect/>
          </a:stretch>
        </p:blipFill>
        <p:spPr>
          <a:xfrm>
            <a:off x="2514600" y="3332209"/>
            <a:ext cx="4038600" cy="2752725"/>
          </a:xfrm>
          <a:prstGeom prst="rect">
            <a:avLst/>
          </a:prstGeom>
        </p:spPr>
      </p:pic>
      <p:pic>
        <p:nvPicPr>
          <p:cNvPr id="11" name="Picture 2">
            <a:extLst>
              <a:ext uri="{FF2B5EF4-FFF2-40B4-BE49-F238E27FC236}">
                <a16:creationId xmlns:a16="http://schemas.microsoft.com/office/drawing/2014/main" id="{A8140C6F-FBE7-4A52-A822-71CA78AC34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4A6F8DEB-DFE5-A27B-0D2E-A254AE53B0A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1592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847FB84-2B80-480F-A3A2-0A7789071EB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876A6E81-6E90-45B6-B024-07C5168775C4}"/>
              </a:ext>
            </a:extLst>
          </p:cNvPr>
          <p:cNvSpPr txBox="1"/>
          <p:nvPr/>
        </p:nvSpPr>
        <p:spPr>
          <a:xfrm>
            <a:off x="304800" y="844593"/>
            <a:ext cx="8534400" cy="1200329"/>
          </a:xfrm>
          <a:prstGeom prst="rect">
            <a:avLst/>
          </a:prstGeom>
          <a:noFill/>
        </p:spPr>
        <p:txBody>
          <a:bodyPr wrap="square">
            <a:spAutoFit/>
          </a:bodyPr>
          <a:lstStyle/>
          <a:p>
            <a:r>
              <a:rPr lang="en-US" dirty="0"/>
              <a:t>This can be transformed, retaining the relationship between the observation, into the following data set—effectively transforming a two-dimensional data set into a one-dimensional data set.</a:t>
            </a:r>
          </a:p>
          <a:p>
            <a:endParaRPr lang="en-US" dirty="0"/>
          </a:p>
        </p:txBody>
      </p:sp>
      <p:pic>
        <p:nvPicPr>
          <p:cNvPr id="3" name="Picture 2">
            <a:extLst>
              <a:ext uri="{FF2B5EF4-FFF2-40B4-BE49-F238E27FC236}">
                <a16:creationId xmlns:a16="http://schemas.microsoft.com/office/drawing/2014/main" id="{169528A6-88FA-45C3-91D1-FC9A062A7B3E}"/>
              </a:ext>
            </a:extLst>
          </p:cNvPr>
          <p:cNvPicPr>
            <a:picLocks noChangeAspect="1"/>
          </p:cNvPicPr>
          <p:nvPr/>
        </p:nvPicPr>
        <p:blipFill>
          <a:blip r:embed="rId2"/>
          <a:stretch>
            <a:fillRect/>
          </a:stretch>
        </p:blipFill>
        <p:spPr>
          <a:xfrm>
            <a:off x="1378974" y="1808428"/>
            <a:ext cx="6393425" cy="790575"/>
          </a:xfrm>
          <a:prstGeom prst="rect">
            <a:avLst/>
          </a:prstGeom>
        </p:spPr>
      </p:pic>
      <p:sp>
        <p:nvSpPr>
          <p:cNvPr id="11" name="TextBox 10">
            <a:extLst>
              <a:ext uri="{FF2B5EF4-FFF2-40B4-BE49-F238E27FC236}">
                <a16:creationId xmlns:a16="http://schemas.microsoft.com/office/drawing/2014/main" id="{F72342EA-692C-4429-8249-DB668AE17F2B}"/>
              </a:ext>
            </a:extLst>
          </p:cNvPr>
          <p:cNvSpPr txBox="1"/>
          <p:nvPr/>
        </p:nvSpPr>
        <p:spPr>
          <a:xfrm>
            <a:off x="512701" y="2899156"/>
            <a:ext cx="7945499" cy="646331"/>
          </a:xfrm>
          <a:prstGeom prst="rect">
            <a:avLst/>
          </a:prstGeom>
          <a:noFill/>
        </p:spPr>
        <p:txBody>
          <a:bodyPr wrap="square">
            <a:spAutoFit/>
          </a:bodyPr>
          <a:lstStyle/>
          <a:p>
            <a:r>
              <a:rPr lang="en-US" dirty="0"/>
              <a:t>We halved the dimensionality of the data set without sacrificing any of the important information.</a:t>
            </a:r>
            <a:endParaRPr lang="en-IN" dirty="0"/>
          </a:p>
        </p:txBody>
      </p:sp>
      <p:pic>
        <p:nvPicPr>
          <p:cNvPr id="12" name="Picture 2">
            <a:extLst>
              <a:ext uri="{FF2B5EF4-FFF2-40B4-BE49-F238E27FC236}">
                <a16:creationId xmlns:a16="http://schemas.microsoft.com/office/drawing/2014/main" id="{9470B0B4-78BF-482C-8B59-846500696E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A42F9EF-D40A-6DC0-9B93-A1BA260B9B2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8455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2A1229-01BE-4537-861D-B10F42DE6695}"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dirty="0">
              <a:solidFill>
                <a:prstClr val="black">
                  <a:tint val="75000"/>
                </a:prstClr>
              </a:solidFill>
            </a:endParaRPr>
          </a:p>
        </p:txBody>
      </p:sp>
      <p:graphicFrame>
        <p:nvGraphicFramePr>
          <p:cNvPr id="2" name="Table 1"/>
          <p:cNvGraphicFramePr>
            <a:graphicFrameLocks noGrp="1"/>
          </p:cNvGraphicFramePr>
          <p:nvPr/>
        </p:nvGraphicFramePr>
        <p:xfrm>
          <a:off x="0" y="777743"/>
          <a:ext cx="9143999" cy="3011297"/>
        </p:xfrm>
        <a:graphic>
          <a:graphicData uri="http://schemas.openxmlformats.org/drawingml/2006/table">
            <a:tbl>
              <a:tblPr firstRow="1" firstCol="1" bandRow="1">
                <a:tableStyleId>{5940675A-B579-460E-94D1-54222C63F5DA}</a:tableStyleId>
              </a:tblPr>
              <a:tblGrid>
                <a:gridCol w="2285675">
                  <a:extLst>
                    <a:ext uri="{9D8B030D-6E8A-4147-A177-3AD203B41FA5}">
                      <a16:colId xmlns:a16="http://schemas.microsoft.com/office/drawing/2014/main" val="4158186762"/>
                    </a:ext>
                  </a:extLst>
                </a:gridCol>
                <a:gridCol w="2286108">
                  <a:extLst>
                    <a:ext uri="{9D8B030D-6E8A-4147-A177-3AD203B41FA5}">
                      <a16:colId xmlns:a16="http://schemas.microsoft.com/office/drawing/2014/main" val="4155282501"/>
                    </a:ext>
                  </a:extLst>
                </a:gridCol>
                <a:gridCol w="2286108">
                  <a:extLst>
                    <a:ext uri="{9D8B030D-6E8A-4147-A177-3AD203B41FA5}">
                      <a16:colId xmlns:a16="http://schemas.microsoft.com/office/drawing/2014/main" val="3566264613"/>
                    </a:ext>
                  </a:extLst>
                </a:gridCol>
                <a:gridCol w="2286108">
                  <a:extLst>
                    <a:ext uri="{9D8B030D-6E8A-4147-A177-3AD203B41FA5}">
                      <a16:colId xmlns:a16="http://schemas.microsoft.com/office/drawing/2014/main" val="2351123909"/>
                    </a:ext>
                  </a:extLst>
                </a:gridCol>
              </a:tblGrid>
              <a:tr h="310386">
                <a:tc gridSpan="4">
                  <a:txBody>
                    <a:bodyPr/>
                    <a:lstStyle/>
                    <a:p>
                      <a:pPr algn="ctr">
                        <a:lnSpc>
                          <a:spcPct val="107000"/>
                        </a:lnSpc>
                        <a:spcAft>
                          <a:spcPts val="0"/>
                        </a:spcAft>
                      </a:pPr>
                      <a:r>
                        <a:rPr lang="en-IN" sz="1800" b="1" dirty="0">
                          <a:effectLst/>
                        </a:rPr>
                        <a:t>DATA ANALYTICS (AI/AIML)</a:t>
                      </a:r>
                      <a:endParaRPr lang="en-IN" sz="18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hMerge="1">
                  <a:txBody>
                    <a:bodyPr/>
                    <a:lstStyle/>
                    <a:p>
                      <a:endParaRPr lang="en-IN"/>
                    </a:p>
                  </a:txBody>
                  <a:tcPr/>
                </a:tc>
                <a:tc hMerge="1">
                  <a:txBody>
                    <a:bodyPr/>
                    <a:lstStyle/>
                    <a:p>
                      <a:pPr algn="ctr">
                        <a:lnSpc>
                          <a:spcPct val="107000"/>
                        </a:lnSpc>
                        <a:spcAft>
                          <a:spcPts val="0"/>
                        </a:spcAft>
                      </a:pPr>
                      <a:endParaRPr lang="en-IN" sz="18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tc hMerge="1">
                  <a:txBody>
                    <a:bodyPr/>
                    <a:lstStyle/>
                    <a:p>
                      <a:pPr algn="ctr">
                        <a:lnSpc>
                          <a:spcPct val="107000"/>
                        </a:lnSpc>
                        <a:spcAft>
                          <a:spcPts val="0"/>
                        </a:spcAft>
                      </a:pPr>
                      <a:endParaRPr lang="en-IN" sz="1800" b="1" dirty="0">
                        <a:effectLst/>
                        <a:latin typeface="+mn-lt"/>
                        <a:ea typeface="Calibri" panose="020F0502020204030204" pitchFamily="34" charset="0"/>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2660156966"/>
                  </a:ext>
                </a:extLst>
              </a:tr>
              <a:tr h="166370">
                <a:tc>
                  <a:txBody>
                    <a:bodyPr/>
                    <a:lstStyle/>
                    <a:p>
                      <a:pPr algn="ctr">
                        <a:lnSpc>
                          <a:spcPct val="150000"/>
                        </a:lnSpc>
                        <a:spcAft>
                          <a:spcPts val="0"/>
                        </a:spcAft>
                      </a:pPr>
                      <a:r>
                        <a:rPr lang="en-IN" sz="1600" b="1" dirty="0">
                          <a:effectLst/>
                        </a:rPr>
                        <a:t>SUBJECTS</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solidFill>
                      <a:srgbClr val="E6E6E6"/>
                    </a:solidFill>
                  </a:tcPr>
                </a:tc>
                <a:tc>
                  <a:txBody>
                    <a:bodyPr/>
                    <a:lstStyle/>
                    <a:p>
                      <a:pPr algn="ctr">
                        <a:lnSpc>
                          <a:spcPct val="150000"/>
                        </a:lnSpc>
                        <a:spcAft>
                          <a:spcPts val="0"/>
                        </a:spcAft>
                      </a:pPr>
                      <a:r>
                        <a:rPr lang="en-IN" sz="1600" b="1" dirty="0">
                          <a:effectLst/>
                        </a:rPr>
                        <a:t>CREDITS</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nchor="b">
                    <a:solidFill>
                      <a:srgbClr val="E6E6E6"/>
                    </a:solidFill>
                  </a:tcPr>
                </a:tc>
                <a:tc>
                  <a:txBody>
                    <a:bodyPr/>
                    <a:lstStyle/>
                    <a:p>
                      <a:pPr algn="ctr">
                        <a:lnSpc>
                          <a:spcPct val="150000"/>
                        </a:lnSpc>
                        <a:spcAft>
                          <a:spcPts val="0"/>
                        </a:spcAft>
                      </a:pPr>
                      <a:r>
                        <a:rPr lang="en-IN" sz="1600" b="1" dirty="0">
                          <a:effectLst/>
                          <a:latin typeface="+mn-lt"/>
                          <a:ea typeface="Calibri" panose="020F0502020204030204" pitchFamily="34" charset="0"/>
                          <a:cs typeface="Times New Roman" panose="02020603050405020304" pitchFamily="18" charset="0"/>
                        </a:rPr>
                        <a:t>ELECTIVE</a:t>
                      </a:r>
                    </a:p>
                  </a:txBody>
                  <a:tcPr marL="68580" marR="68580" marT="0" marB="0" anchor="b">
                    <a:solidFill>
                      <a:srgbClr val="E6E6E6"/>
                    </a:solidFill>
                  </a:tcPr>
                </a:tc>
                <a:tc>
                  <a:txBody>
                    <a:bodyPr/>
                    <a:lstStyle/>
                    <a:p>
                      <a:pPr algn="ctr">
                        <a:lnSpc>
                          <a:spcPct val="150000"/>
                        </a:lnSpc>
                        <a:spcAft>
                          <a:spcPts val="0"/>
                        </a:spcAft>
                      </a:pPr>
                      <a:r>
                        <a:rPr lang="en-IN" sz="1600" b="1" dirty="0">
                          <a:effectLst/>
                          <a:latin typeface="+mn-lt"/>
                          <a:ea typeface="Calibri" panose="020F0502020204030204" pitchFamily="34" charset="0"/>
                          <a:cs typeface="Times New Roman" panose="02020603050405020304" pitchFamily="18" charset="0"/>
                        </a:rPr>
                        <a:t>SEMESTER</a:t>
                      </a:r>
                    </a:p>
                  </a:txBody>
                  <a:tcPr marL="68580" marR="68580" marT="0" marB="0" anchor="b">
                    <a:solidFill>
                      <a:srgbClr val="E6E6E6"/>
                    </a:solidFill>
                  </a:tcPr>
                </a:tc>
                <a:extLst>
                  <a:ext uri="{0D108BD9-81ED-4DB2-BD59-A6C34878D82A}">
                    <a16:rowId xmlns:a16="http://schemas.microsoft.com/office/drawing/2014/main" val="2660653815"/>
                  </a:ext>
                </a:extLst>
              </a:tr>
              <a:tr h="332105">
                <a:tc>
                  <a:txBody>
                    <a:bodyPr/>
                    <a:lstStyle/>
                    <a:p>
                      <a:pPr algn="l">
                        <a:lnSpc>
                          <a:spcPct val="107000"/>
                        </a:lnSpc>
                        <a:spcAft>
                          <a:spcPts val="0"/>
                        </a:spcAft>
                      </a:pPr>
                      <a:r>
                        <a:rPr lang="en-IN" sz="1600" dirty="0">
                          <a:effectLst/>
                          <a:latin typeface="+mn-lt"/>
                        </a:rPr>
                        <a:t>Predictive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dirty="0">
                          <a:effectLst/>
                        </a:rPr>
                        <a:t>3</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I</a:t>
                      </a:r>
                    </a:p>
                  </a:txBody>
                  <a:tcPr marL="68580" marR="68580" marT="0" marB="0" anchor="b"/>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5</a:t>
                      </a:r>
                      <a:r>
                        <a:rPr lang="en-IN" sz="1600" baseline="30000" dirty="0">
                          <a:effectLst/>
                          <a:latin typeface="+mn-lt"/>
                          <a:ea typeface="Calibri" panose="020F0502020204030204" pitchFamily="34" charset="0"/>
                          <a:cs typeface="Times New Roman" panose="02020603050405020304" pitchFamily="18" charset="0"/>
                        </a:rPr>
                        <a:t>th</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50267622"/>
                  </a:ext>
                </a:extLst>
              </a:tr>
              <a:tr h="332105">
                <a:tc>
                  <a:txBody>
                    <a:bodyPr/>
                    <a:lstStyle/>
                    <a:p>
                      <a:pPr algn="l">
                        <a:lnSpc>
                          <a:spcPct val="107000"/>
                        </a:lnSpc>
                        <a:spcAft>
                          <a:spcPts val="0"/>
                        </a:spcAft>
                      </a:pPr>
                      <a:r>
                        <a:rPr lang="en-IN" sz="1600" dirty="0">
                          <a:effectLst/>
                          <a:latin typeface="+mn-lt"/>
                        </a:rPr>
                        <a:t>Web Technologies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II</a:t>
                      </a: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5</a:t>
                      </a:r>
                      <a:r>
                        <a:rPr lang="en-IN" sz="1600" baseline="30000" dirty="0">
                          <a:effectLst/>
                          <a:latin typeface="+mn-lt"/>
                          <a:ea typeface="Calibri" panose="020F0502020204030204" pitchFamily="34" charset="0"/>
                          <a:cs typeface="Times New Roman" panose="02020603050405020304" pitchFamily="18" charset="0"/>
                        </a:rPr>
                        <a:t>th</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5309937"/>
                  </a:ext>
                </a:extLst>
              </a:tr>
              <a:tr h="332105">
                <a:tc>
                  <a:txBody>
                    <a:bodyPr/>
                    <a:lstStyle/>
                    <a:p>
                      <a:pPr algn="l">
                        <a:lnSpc>
                          <a:spcPct val="107000"/>
                        </a:lnSpc>
                        <a:spcAft>
                          <a:spcPts val="0"/>
                        </a:spcAft>
                      </a:pPr>
                      <a:r>
                        <a:rPr lang="en-IN" sz="1600" dirty="0">
                          <a:effectLst/>
                          <a:latin typeface="+mn-lt"/>
                        </a:rPr>
                        <a:t>Programming for Data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III</a:t>
                      </a: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6</a:t>
                      </a:r>
                      <a:r>
                        <a:rPr lang="en-IN" sz="1600" baseline="30000" dirty="0">
                          <a:effectLst/>
                          <a:latin typeface="+mn-lt"/>
                          <a:ea typeface="Calibri" panose="020F0502020204030204" pitchFamily="34" charset="0"/>
                          <a:cs typeface="Times New Roman" panose="02020603050405020304" pitchFamily="18" charset="0"/>
                        </a:rPr>
                        <a:t>th</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3346915"/>
                  </a:ext>
                </a:extLst>
              </a:tr>
              <a:tr h="280670">
                <a:tc>
                  <a:txBody>
                    <a:bodyPr/>
                    <a:lstStyle/>
                    <a:p>
                      <a:pPr algn="l">
                        <a:lnSpc>
                          <a:spcPct val="107000"/>
                        </a:lnSpc>
                        <a:spcAft>
                          <a:spcPts val="0"/>
                        </a:spcAft>
                      </a:pPr>
                      <a:r>
                        <a:rPr lang="en-IN" sz="1600" dirty="0">
                          <a:effectLst/>
                          <a:latin typeface="+mn-lt"/>
                        </a:rPr>
                        <a:t>Social Media Analytics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a:effectLst/>
                        </a:rPr>
                        <a:t> </a:t>
                      </a:r>
                    </a:p>
                    <a:p>
                      <a:pPr algn="ctr">
                        <a:lnSpc>
                          <a:spcPct val="107000"/>
                        </a:lnSpc>
                        <a:spcAft>
                          <a:spcPts val="0"/>
                        </a:spcAft>
                      </a:pPr>
                      <a:r>
                        <a:rPr lang="en-IN" sz="1600">
                          <a:effectLst/>
                        </a:rPr>
                        <a:t>3</a:t>
                      </a:r>
                      <a:endParaRPr lang="en-IN"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IV</a:t>
                      </a: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6</a:t>
                      </a:r>
                      <a:r>
                        <a:rPr lang="en-IN" sz="1600" baseline="30000" dirty="0">
                          <a:effectLst/>
                          <a:latin typeface="+mn-lt"/>
                          <a:ea typeface="Calibri" panose="020F0502020204030204" pitchFamily="34" charset="0"/>
                          <a:cs typeface="Times New Roman" panose="02020603050405020304" pitchFamily="18" charset="0"/>
                        </a:rPr>
                        <a:t>th</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5088562"/>
                  </a:ext>
                </a:extLst>
              </a:tr>
              <a:tr h="332105">
                <a:tc>
                  <a:txBody>
                    <a:bodyPr/>
                    <a:lstStyle/>
                    <a:p>
                      <a:pPr algn="l">
                        <a:lnSpc>
                          <a:spcPct val="107000"/>
                        </a:lnSpc>
                        <a:spcAft>
                          <a:spcPts val="0"/>
                        </a:spcAft>
                      </a:pPr>
                      <a:r>
                        <a:rPr lang="en-IN" sz="1600" dirty="0">
                          <a:effectLst/>
                          <a:latin typeface="+mn-lt"/>
                        </a:rPr>
                        <a:t>Natural language Processing </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600" dirty="0">
                          <a:effectLst/>
                        </a:rPr>
                        <a:t> </a:t>
                      </a:r>
                    </a:p>
                    <a:p>
                      <a:pPr algn="ctr">
                        <a:lnSpc>
                          <a:spcPct val="107000"/>
                        </a:lnSpc>
                        <a:spcAft>
                          <a:spcPts val="0"/>
                        </a:spcAft>
                      </a:pPr>
                      <a:r>
                        <a:rPr lang="en-IN" sz="1600" dirty="0">
                          <a:effectLst/>
                        </a:rPr>
                        <a:t>3</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V</a:t>
                      </a:r>
                    </a:p>
                  </a:txBody>
                  <a:tcPr marL="68580" marR="68580" marT="0" marB="0"/>
                </a:tc>
                <a:tc>
                  <a:txBody>
                    <a:bodyPr/>
                    <a:lstStyle/>
                    <a:p>
                      <a:pPr algn="ctr">
                        <a:lnSpc>
                          <a:spcPct val="107000"/>
                        </a:lnSpc>
                        <a:spcAft>
                          <a:spcPts val="0"/>
                        </a:spcAft>
                      </a:pPr>
                      <a:r>
                        <a:rPr lang="en-IN" sz="1600" dirty="0">
                          <a:effectLst/>
                          <a:latin typeface="+mn-lt"/>
                          <a:ea typeface="Calibri" panose="020F0502020204030204" pitchFamily="34" charset="0"/>
                          <a:cs typeface="Times New Roman" panose="02020603050405020304" pitchFamily="18" charset="0"/>
                        </a:rPr>
                        <a:t>7</a:t>
                      </a:r>
                      <a:r>
                        <a:rPr lang="en-IN" sz="1600" baseline="30000" dirty="0">
                          <a:effectLst/>
                          <a:latin typeface="+mn-lt"/>
                          <a:ea typeface="Calibri" panose="020F0502020204030204" pitchFamily="34" charset="0"/>
                          <a:cs typeface="Times New Roman" panose="02020603050405020304" pitchFamily="18" charset="0"/>
                        </a:rPr>
                        <a:t>th</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955002"/>
                  </a:ext>
                </a:extLst>
              </a:tr>
            </a:tbl>
          </a:graphicData>
        </a:graphic>
      </p:graphicFrame>
      <p:pic>
        <p:nvPicPr>
          <p:cNvPr id="8" name="Picture 2">
            <a:extLst>
              <a:ext uri="{FF2B5EF4-FFF2-40B4-BE49-F238E27FC236}">
                <a16:creationId xmlns:a16="http://schemas.microsoft.com/office/drawing/2014/main" id="{EECC5D94-3137-5EBD-F138-EE5DE1E0E3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9" name="Title 1">
            <a:extLst>
              <a:ext uri="{FF2B5EF4-FFF2-40B4-BE49-F238E27FC236}">
                <a16:creationId xmlns:a16="http://schemas.microsoft.com/office/drawing/2014/main" id="{E4864C43-3C0D-77C6-F412-745409C5692F}"/>
              </a:ext>
            </a:extLst>
          </p:cNvPr>
          <p:cNvSpPr txBox="1">
            <a:spLocks/>
          </p:cNvSpPr>
          <p:nvPr/>
        </p:nvSpPr>
        <p:spPr>
          <a:xfrm>
            <a:off x="1642210" y="0"/>
            <a:ext cx="7501789" cy="692696"/>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sp>
        <p:nvSpPr>
          <p:cNvPr id="3" name="Footer Placeholder 2">
            <a:extLst>
              <a:ext uri="{FF2B5EF4-FFF2-40B4-BE49-F238E27FC236}">
                <a16:creationId xmlns:a16="http://schemas.microsoft.com/office/drawing/2014/main" id="{F3A1F420-0ADA-904B-1394-E6BDD710811B}"/>
              </a:ext>
            </a:extLst>
          </p:cNvPr>
          <p:cNvSpPr>
            <a:spLocks noGrp="1"/>
          </p:cNvSpPr>
          <p:nvPr>
            <p:ph type="ftr" sz="quarter" idx="11"/>
          </p:nvPr>
        </p:nvSpPr>
        <p:spPr/>
        <p:txBody>
          <a:bodyPr/>
          <a:lstStyle/>
          <a:p>
            <a:r>
              <a:rPr lang="de-DE"/>
              <a:t>SOVERS SINGH BISHT</a:t>
            </a:r>
            <a:endParaRPr lang="en-US" dirty="0"/>
          </a:p>
        </p:txBody>
      </p:sp>
      <p:pic>
        <p:nvPicPr>
          <p:cNvPr id="5" name="Picture 4" descr="A screenshot of a computer&#10;&#10;Description automatically generated">
            <a:extLst>
              <a:ext uri="{FF2B5EF4-FFF2-40B4-BE49-F238E27FC236}">
                <a16:creationId xmlns:a16="http://schemas.microsoft.com/office/drawing/2014/main" id="{3A3FB00B-D2D8-889A-8107-E472AE9FD2E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1924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6DFD9F5E-F2CF-44A7-B679-E355E24DAF7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5B22CB98-94F4-4C87-92CD-C40455A41B9F}"/>
              </a:ext>
            </a:extLst>
          </p:cNvPr>
          <p:cNvSpPr txBox="1"/>
          <p:nvPr/>
        </p:nvSpPr>
        <p:spPr>
          <a:xfrm>
            <a:off x="128656" y="755094"/>
            <a:ext cx="8886688" cy="2062103"/>
          </a:xfrm>
          <a:prstGeom prst="rect">
            <a:avLst/>
          </a:prstGeom>
          <a:noFill/>
        </p:spPr>
        <p:txBody>
          <a:bodyPr wrap="square">
            <a:spAutoFit/>
          </a:bodyPr>
          <a:lstStyle/>
          <a:p>
            <a:r>
              <a:rPr lang="en-US" sz="2000" b="1" dirty="0"/>
              <a:t>PCA using R</a:t>
            </a:r>
          </a:p>
          <a:p>
            <a:r>
              <a:rPr lang="en-US" dirty="0"/>
              <a:t>Let’s look at how we can conduct PCA using R. We’ll use the Wine Data Set from the UCI Machine Learning Repository. This data set contains the results of chemical analysis of 178 different wines from three cultivars. There observations contain the quantities of 13 constituents found in each of the three types of wines.</a:t>
            </a:r>
          </a:p>
          <a:p>
            <a:endParaRPr lang="en-US" dirty="0"/>
          </a:p>
          <a:p>
            <a:endParaRPr lang="en-IN" dirty="0"/>
          </a:p>
        </p:txBody>
      </p:sp>
      <p:pic>
        <p:nvPicPr>
          <p:cNvPr id="4" name="Picture 3">
            <a:extLst>
              <a:ext uri="{FF2B5EF4-FFF2-40B4-BE49-F238E27FC236}">
                <a16:creationId xmlns:a16="http://schemas.microsoft.com/office/drawing/2014/main" id="{FA509F1A-6C4A-44BB-95EE-6BAED6007595}"/>
              </a:ext>
            </a:extLst>
          </p:cNvPr>
          <p:cNvPicPr>
            <a:picLocks noChangeAspect="1"/>
          </p:cNvPicPr>
          <p:nvPr/>
        </p:nvPicPr>
        <p:blipFill rotWithShape="1">
          <a:blip r:embed="rId2"/>
          <a:srcRect l="12500" t="44071" r="37500" b="8498"/>
          <a:stretch/>
        </p:blipFill>
        <p:spPr>
          <a:xfrm>
            <a:off x="128656" y="2209799"/>
            <a:ext cx="8710544" cy="4617423"/>
          </a:xfrm>
          <a:prstGeom prst="rect">
            <a:avLst/>
          </a:prstGeom>
        </p:spPr>
      </p:pic>
      <p:pic>
        <p:nvPicPr>
          <p:cNvPr id="11" name="Picture 2">
            <a:extLst>
              <a:ext uri="{FF2B5EF4-FFF2-40B4-BE49-F238E27FC236}">
                <a16:creationId xmlns:a16="http://schemas.microsoft.com/office/drawing/2014/main" id="{94312C5B-C833-40F7-9089-294D96B07C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DEDAF68-2B45-3E2F-9281-6E23A566840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3621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E6D443FD-F114-445D-8978-1F77AA9895D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dirty="0"/>
              <a:t>SOVERS SINGH BISHT</a:t>
            </a:r>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2DD5B07C-9330-4878-9403-DE74718CAE3F}"/>
              </a:ext>
            </a:extLst>
          </p:cNvPr>
          <p:cNvSpPr txBox="1"/>
          <p:nvPr/>
        </p:nvSpPr>
        <p:spPr>
          <a:xfrm>
            <a:off x="128656" y="844593"/>
            <a:ext cx="9015344" cy="1200329"/>
          </a:xfrm>
          <a:prstGeom prst="rect">
            <a:avLst/>
          </a:prstGeom>
          <a:noFill/>
        </p:spPr>
        <p:txBody>
          <a:bodyPr wrap="square">
            <a:spAutoFit/>
          </a:bodyPr>
          <a:lstStyle/>
          <a:p>
            <a:r>
              <a:rPr lang="en-US" dirty="0"/>
              <a:t>What this tells us is that the first two components account for over 55% of the variance in the entire data set. While it would be difficult to justify basing the entire analysis on 55% of the available information, it’s interesting to see that we can account for 55% of the information with 15% of the data.</a:t>
            </a:r>
            <a:endParaRPr lang="en-IN" dirty="0"/>
          </a:p>
        </p:txBody>
      </p:sp>
      <p:sp>
        <p:nvSpPr>
          <p:cNvPr id="11" name="TextBox 10">
            <a:extLst>
              <a:ext uri="{FF2B5EF4-FFF2-40B4-BE49-F238E27FC236}">
                <a16:creationId xmlns:a16="http://schemas.microsoft.com/office/drawing/2014/main" id="{9A862406-9B94-4DA4-BA82-FB0B7895696A}"/>
              </a:ext>
            </a:extLst>
          </p:cNvPr>
          <p:cNvSpPr txBox="1"/>
          <p:nvPr/>
        </p:nvSpPr>
        <p:spPr>
          <a:xfrm>
            <a:off x="152400" y="2057400"/>
            <a:ext cx="8153400" cy="1200329"/>
          </a:xfrm>
          <a:prstGeom prst="rect">
            <a:avLst/>
          </a:prstGeom>
          <a:noFill/>
        </p:spPr>
        <p:txBody>
          <a:bodyPr wrap="square">
            <a:spAutoFit/>
          </a:bodyPr>
          <a:lstStyle/>
          <a:p>
            <a:r>
              <a:rPr lang="en-US" dirty="0"/>
              <a:t>Visualizing the data set</a:t>
            </a:r>
          </a:p>
          <a:p>
            <a:r>
              <a:rPr lang="en-US" dirty="0"/>
              <a:t>Let’s visualize the data set using the first two principal components.</a:t>
            </a:r>
          </a:p>
          <a:p>
            <a:endParaRPr lang="en-US" dirty="0"/>
          </a:p>
          <a:p>
            <a:r>
              <a:rPr lang="en-US" dirty="0"/>
              <a:t>biplot(</a:t>
            </a:r>
            <a:r>
              <a:rPr lang="en-US" dirty="0" err="1"/>
              <a:t>wine_pca</a:t>
            </a:r>
            <a:r>
              <a:rPr lang="en-US" dirty="0"/>
              <a:t>)</a:t>
            </a:r>
            <a:endParaRPr lang="en-IN" dirty="0"/>
          </a:p>
        </p:txBody>
      </p:sp>
      <p:pic>
        <p:nvPicPr>
          <p:cNvPr id="4" name="Picture 3">
            <a:extLst>
              <a:ext uri="{FF2B5EF4-FFF2-40B4-BE49-F238E27FC236}">
                <a16:creationId xmlns:a16="http://schemas.microsoft.com/office/drawing/2014/main" id="{E438B381-FF38-4323-AEF4-53F86193ECD5}"/>
              </a:ext>
            </a:extLst>
          </p:cNvPr>
          <p:cNvPicPr>
            <a:picLocks noChangeAspect="1"/>
          </p:cNvPicPr>
          <p:nvPr/>
        </p:nvPicPr>
        <p:blipFill>
          <a:blip r:embed="rId2"/>
          <a:stretch>
            <a:fillRect/>
          </a:stretch>
        </p:blipFill>
        <p:spPr>
          <a:xfrm>
            <a:off x="2133600" y="2682875"/>
            <a:ext cx="6705600" cy="4038600"/>
          </a:xfrm>
          <a:prstGeom prst="rect">
            <a:avLst/>
          </a:prstGeom>
        </p:spPr>
      </p:pic>
      <p:pic>
        <p:nvPicPr>
          <p:cNvPr id="12" name="Picture 2">
            <a:extLst>
              <a:ext uri="{FF2B5EF4-FFF2-40B4-BE49-F238E27FC236}">
                <a16:creationId xmlns:a16="http://schemas.microsoft.com/office/drawing/2014/main" id="{784B2558-0B11-445E-AA40-A7B9FA8AE0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FA12E1F8-5276-055A-87AA-C94F8294BA6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2702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01920D0-13E4-4111-ABB7-835DBC1907D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03D50264-3ED2-402B-BCBA-A78BCD31204B}"/>
              </a:ext>
            </a:extLst>
          </p:cNvPr>
          <p:cNvSpPr txBox="1"/>
          <p:nvPr/>
        </p:nvSpPr>
        <p:spPr>
          <a:xfrm>
            <a:off x="128656" y="762000"/>
            <a:ext cx="8710544" cy="3139321"/>
          </a:xfrm>
          <a:prstGeom prst="rect">
            <a:avLst/>
          </a:prstGeom>
          <a:noFill/>
        </p:spPr>
        <p:txBody>
          <a:bodyPr wrap="square">
            <a:spAutoFit/>
          </a:bodyPr>
          <a:lstStyle/>
          <a:p>
            <a:r>
              <a:rPr lang="en-US" dirty="0"/>
              <a:t>This produces a scatter plot of all the wines. Wines that are close to each other should have similar chemical compositions. We can see wines 4 and 19 at the top left. Let’s compare them.</a:t>
            </a:r>
          </a:p>
          <a:p>
            <a:endParaRPr lang="en-US" dirty="0"/>
          </a:p>
          <a:p>
            <a:r>
              <a:rPr lang="en-US" dirty="0"/>
              <a:t>wine[c(4, 19),]</a:t>
            </a:r>
          </a:p>
          <a:p>
            <a:r>
              <a:rPr lang="en-US" dirty="0"/>
              <a:t>A quick review will confirm that that are indeed quite similar.</a:t>
            </a:r>
          </a:p>
          <a:p>
            <a:endParaRPr lang="en-US" dirty="0"/>
          </a:p>
          <a:p>
            <a:r>
              <a:rPr lang="en-US" dirty="0"/>
              <a:t>What about the red arrows (vectors) in the diagram? We can hide the wines to make it easier to view these vectors.</a:t>
            </a:r>
          </a:p>
          <a:p>
            <a:endParaRPr lang="en-US" dirty="0"/>
          </a:p>
          <a:p>
            <a:r>
              <a:rPr lang="en-US" dirty="0"/>
              <a:t>biplot(</a:t>
            </a:r>
            <a:r>
              <a:rPr lang="en-US" dirty="0" err="1"/>
              <a:t>wine_pca</a:t>
            </a:r>
            <a:r>
              <a:rPr lang="en-US" dirty="0"/>
              <a:t>, </a:t>
            </a:r>
            <a:r>
              <a:rPr lang="en-US" dirty="0" err="1"/>
              <a:t>xlabs</a:t>
            </a:r>
            <a:r>
              <a:rPr lang="en-US" dirty="0"/>
              <a:t> = rep("", </a:t>
            </a:r>
            <a:r>
              <a:rPr lang="en-US" dirty="0" err="1"/>
              <a:t>nrow</a:t>
            </a:r>
            <a:r>
              <a:rPr lang="en-US" dirty="0"/>
              <a:t>(wine)))</a:t>
            </a:r>
            <a:endParaRPr lang="en-IN" dirty="0"/>
          </a:p>
        </p:txBody>
      </p:sp>
      <p:pic>
        <p:nvPicPr>
          <p:cNvPr id="11" name="Picture 2">
            <a:extLst>
              <a:ext uri="{FF2B5EF4-FFF2-40B4-BE49-F238E27FC236}">
                <a16:creationId xmlns:a16="http://schemas.microsoft.com/office/drawing/2014/main" id="{DE0E916F-56A8-48E9-B0D7-DCA811AF43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153C8BD-3E78-404D-1A26-3E47AA222DA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404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7A90801E-095F-45B6-80C0-09EA69B33B4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pic>
        <p:nvPicPr>
          <p:cNvPr id="2" name="Picture 1">
            <a:extLst>
              <a:ext uri="{FF2B5EF4-FFF2-40B4-BE49-F238E27FC236}">
                <a16:creationId xmlns:a16="http://schemas.microsoft.com/office/drawing/2014/main" id="{62251D46-C592-4809-856F-2C29753F4611}"/>
              </a:ext>
            </a:extLst>
          </p:cNvPr>
          <p:cNvPicPr>
            <a:picLocks noChangeAspect="1"/>
          </p:cNvPicPr>
          <p:nvPr/>
        </p:nvPicPr>
        <p:blipFill>
          <a:blip r:embed="rId2"/>
          <a:stretch>
            <a:fillRect/>
          </a:stretch>
        </p:blipFill>
        <p:spPr>
          <a:xfrm>
            <a:off x="764627" y="844295"/>
            <a:ext cx="7614745" cy="5365750"/>
          </a:xfrm>
          <a:prstGeom prst="rect">
            <a:avLst/>
          </a:prstGeom>
        </p:spPr>
      </p:pic>
      <p:pic>
        <p:nvPicPr>
          <p:cNvPr id="10" name="Picture 2">
            <a:extLst>
              <a:ext uri="{FF2B5EF4-FFF2-40B4-BE49-F238E27FC236}">
                <a16:creationId xmlns:a16="http://schemas.microsoft.com/office/drawing/2014/main" id="{4BC7A4CC-16CE-42B5-A8BE-C70304929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3" name="Picture 2" descr="A screenshot of a computer&#10;&#10;Description automatically generated">
            <a:extLst>
              <a:ext uri="{FF2B5EF4-FFF2-40B4-BE49-F238E27FC236}">
                <a16:creationId xmlns:a16="http://schemas.microsoft.com/office/drawing/2014/main" id="{5C419EE7-9D9D-5C6A-B610-F1E86127CB9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1833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53E4D32-B4AA-4D5D-8ABE-3087974D89C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E22ADB93-C1E7-4B1B-9380-52B00481038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transformation and dimensionality reduction techniques such as PCA </a:t>
            </a:r>
          </a:p>
        </p:txBody>
      </p:sp>
      <p:sp>
        <p:nvSpPr>
          <p:cNvPr id="10" name="TextBox 9">
            <a:extLst>
              <a:ext uri="{FF2B5EF4-FFF2-40B4-BE49-F238E27FC236}">
                <a16:creationId xmlns:a16="http://schemas.microsoft.com/office/drawing/2014/main" id="{D7748AB1-5EDE-432E-9004-4FC57D939E73}"/>
              </a:ext>
            </a:extLst>
          </p:cNvPr>
          <p:cNvSpPr txBox="1"/>
          <p:nvPr/>
        </p:nvSpPr>
        <p:spPr>
          <a:xfrm>
            <a:off x="128656" y="821665"/>
            <a:ext cx="8862944" cy="2862322"/>
          </a:xfrm>
          <a:prstGeom prst="rect">
            <a:avLst/>
          </a:prstGeom>
          <a:noFill/>
        </p:spPr>
        <p:txBody>
          <a:bodyPr wrap="square">
            <a:spAutoFit/>
          </a:bodyPr>
          <a:lstStyle/>
          <a:p>
            <a:r>
              <a:rPr lang="en-US" dirty="0"/>
              <a:t>The vectors show the relationship between the original variables and the principal components. So, “</a:t>
            </a:r>
            <a:r>
              <a:rPr lang="en-US" dirty="0" err="1"/>
              <a:t>Alcalinity</a:t>
            </a:r>
            <a:r>
              <a:rPr lang="en-US" dirty="0"/>
              <a:t> of ash” is similar to PC1. The length of the vector represents the strength of the correlation between the original variable and the principal components.</a:t>
            </a:r>
          </a:p>
          <a:p>
            <a:endParaRPr lang="en-US" dirty="0"/>
          </a:p>
          <a:p>
            <a:r>
              <a:rPr lang="en-US" dirty="0"/>
              <a:t>Variables that are represented by vectors pointing in similar directions have similar meanings. So, “Proanthocyanins” and “Total phenols” seem to represent similar concepts in the context of our significantly reduced data set.</a:t>
            </a:r>
          </a:p>
          <a:p>
            <a:endParaRPr lang="en-US" dirty="0"/>
          </a:p>
          <a:p>
            <a:r>
              <a:rPr lang="en-US" dirty="0"/>
              <a:t>Obviously, this data would require more detailed analysis, but PCA and visualization using biplots are useful tools for getting to grips with high-dimensional data.</a:t>
            </a:r>
            <a:endParaRPr lang="en-IN" dirty="0"/>
          </a:p>
        </p:txBody>
      </p:sp>
      <p:pic>
        <p:nvPicPr>
          <p:cNvPr id="2" name="Picture 1" descr="A screenshot of a computer&#10;&#10;Description automatically generated">
            <a:extLst>
              <a:ext uri="{FF2B5EF4-FFF2-40B4-BE49-F238E27FC236}">
                <a16:creationId xmlns:a16="http://schemas.microsoft.com/office/drawing/2014/main" id="{69DCDF60-4BD4-4887-EFF3-299BAAA0F3B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7188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F238FFD-58FD-4F08-B433-67FF77D65F70}"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SOVERS SINGH BISHT</a:t>
            </a:r>
            <a:endParaRPr lang="en-US" dirty="0"/>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a:t>
            </a:r>
            <a:r>
              <a:rPr lang="en-US" sz="2000" dirty="0"/>
              <a:t> the R software factor analysis is implemented by the </a:t>
            </a:r>
            <a:r>
              <a:rPr lang="en-US" sz="2000" dirty="0" err="1"/>
              <a:t>factanal</a:t>
            </a:r>
            <a:r>
              <a:rPr lang="en-US" sz="2000" dirty="0"/>
              <a:t>() function of the build-in stats package. The function performs maximum-likelihood factor analysis on a covariance matrix or data matrix. </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R Programming basics.</a:t>
            </a:r>
            <a:endParaRPr lang="en-IN" sz="2000" dirty="0"/>
          </a:p>
          <a:p>
            <a:pPr marL="0" indent="0" algn="just">
              <a:lnSpc>
                <a:spcPct val="150000"/>
              </a:lnSpc>
              <a:buNone/>
            </a:pPr>
            <a:endParaRPr lang="en-IN" sz="1650" b="1" dirty="0"/>
          </a:p>
        </p:txBody>
      </p:sp>
      <p:pic>
        <p:nvPicPr>
          <p:cNvPr id="7" name="Picture 2">
            <a:extLst>
              <a:ext uri="{FF2B5EF4-FFF2-40B4-BE49-F238E27FC236}">
                <a16:creationId xmlns:a16="http://schemas.microsoft.com/office/drawing/2014/main" id="{649B0F38-F36C-4AE8-BD63-31C363D7BC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3" name="Picture 2" descr="A screenshot of a computer&#10;&#10;Description automatically generated">
            <a:extLst>
              <a:ext uri="{FF2B5EF4-FFF2-40B4-BE49-F238E27FC236}">
                <a16:creationId xmlns:a16="http://schemas.microsoft.com/office/drawing/2014/main" id="{2623986B-33E4-6691-4DA5-40684FE6A62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2336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6082284-C0D6-47CC-816F-DC435E4E9CD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12C274AB-0252-4522-AD4A-9EC95AA119B8}"/>
              </a:ext>
            </a:extLst>
          </p:cNvPr>
          <p:cNvSpPr txBox="1"/>
          <p:nvPr/>
        </p:nvSpPr>
        <p:spPr>
          <a:xfrm>
            <a:off x="128656" y="844593"/>
            <a:ext cx="6777470" cy="461665"/>
          </a:xfrm>
          <a:prstGeom prst="rect">
            <a:avLst/>
          </a:prstGeom>
          <a:noFill/>
        </p:spPr>
        <p:txBody>
          <a:bodyPr wrap="square">
            <a:spAutoFit/>
          </a:bodyPr>
          <a:lstStyle/>
          <a:p>
            <a:r>
              <a:rPr lang="en-US" sz="2400" b="1" dirty="0"/>
              <a:t>A simple example of factor analysis in R</a:t>
            </a:r>
            <a:endParaRPr lang="en-IN" sz="2400" b="1" dirty="0"/>
          </a:p>
        </p:txBody>
      </p:sp>
      <p:sp>
        <p:nvSpPr>
          <p:cNvPr id="11" name="TextBox 10">
            <a:extLst>
              <a:ext uri="{FF2B5EF4-FFF2-40B4-BE49-F238E27FC236}">
                <a16:creationId xmlns:a16="http://schemas.microsoft.com/office/drawing/2014/main" id="{CFC982F0-3C8F-4584-8E4D-29464A999F54}"/>
              </a:ext>
            </a:extLst>
          </p:cNvPr>
          <p:cNvSpPr txBox="1"/>
          <p:nvPr/>
        </p:nvSpPr>
        <p:spPr>
          <a:xfrm>
            <a:off x="304800" y="1557278"/>
            <a:ext cx="8458200" cy="2862322"/>
          </a:xfrm>
          <a:prstGeom prst="rect">
            <a:avLst/>
          </a:prstGeom>
          <a:noFill/>
        </p:spPr>
        <p:txBody>
          <a:bodyPr wrap="square">
            <a:spAutoFit/>
          </a:bodyPr>
          <a:lstStyle/>
          <a:p>
            <a:r>
              <a:rPr lang="en-US" dirty="0"/>
              <a:t>In the R software factor analysis is implemented by the </a:t>
            </a:r>
            <a:r>
              <a:rPr lang="en-US" dirty="0" err="1"/>
              <a:t>factanal</a:t>
            </a:r>
            <a:r>
              <a:rPr lang="en-US" dirty="0"/>
              <a:t>() function of the build-in stats package. The function performs maximum-likelihood factor analysis on a covariance matrix or data matrix. The number of factors to be fitted is specified by the argument factors. Further, the factor scores may be calculated either by using Thompson’s estimator or Bartlett’s weighted least-squares scores method. The particular method is specified by an additional argument scores = "regression" or scores = "Bartlett". Moreover, by the additional argument rotation the transformation of the factors may be specified by either rotation = "varimax" for orthogonal rotation, rotation = "Bartlett" for oblique rotation or rotation = "none".</a:t>
            </a:r>
          </a:p>
          <a:p>
            <a:endParaRPr lang="en-US" dirty="0"/>
          </a:p>
        </p:txBody>
      </p:sp>
      <p:pic>
        <p:nvPicPr>
          <p:cNvPr id="2" name="Picture 1" descr="A screenshot of a computer&#10;&#10;Description automatically generated">
            <a:extLst>
              <a:ext uri="{FF2B5EF4-FFF2-40B4-BE49-F238E27FC236}">
                <a16:creationId xmlns:a16="http://schemas.microsoft.com/office/drawing/2014/main" id="{89782150-DFCD-6125-B97F-0BCC50F27FD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1589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F3497471-0C4D-4D13-9E7D-9532609D3A06}"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DE7985AC-9C66-4A57-9939-F98599CA17FE}"/>
              </a:ext>
            </a:extLst>
          </p:cNvPr>
          <p:cNvPicPr>
            <a:picLocks noChangeAspect="1"/>
          </p:cNvPicPr>
          <p:nvPr/>
        </p:nvPicPr>
        <p:blipFill rotWithShape="1">
          <a:blip r:embed="rId3"/>
          <a:srcRect l="15080" t="32214" r="16667" b="18874"/>
          <a:stretch/>
        </p:blipFill>
        <p:spPr>
          <a:xfrm>
            <a:off x="64488" y="813815"/>
            <a:ext cx="8950856" cy="541451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0E7617E-438C-6659-C5B5-C52B4AEA109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0051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E142DDD-E261-46F5-8959-9298C50E800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CD4CFAA6-05D5-4FCE-99A0-A9990EB86064}"/>
              </a:ext>
            </a:extLst>
          </p:cNvPr>
          <p:cNvSpPr txBox="1"/>
          <p:nvPr/>
        </p:nvSpPr>
        <p:spPr>
          <a:xfrm>
            <a:off x="132666" y="775692"/>
            <a:ext cx="8882677" cy="5632311"/>
          </a:xfrm>
          <a:prstGeom prst="rect">
            <a:avLst/>
          </a:prstGeom>
          <a:noFill/>
        </p:spPr>
        <p:txBody>
          <a:bodyPr wrap="square">
            <a:spAutoFit/>
          </a:bodyPr>
          <a:lstStyle/>
          <a:p>
            <a:pPr algn="just"/>
            <a:r>
              <a:rPr lang="en-US" dirty="0"/>
              <a:t>The data set consists of 50 rows (observations) and 5 columns (features/variables). The features are:</a:t>
            </a:r>
          </a:p>
          <a:p>
            <a:pPr algn="just"/>
            <a:endParaRPr lang="en-US" dirty="0"/>
          </a:p>
          <a:p>
            <a:pPr algn="just"/>
            <a:r>
              <a:rPr lang="en-US" dirty="0"/>
              <a:t>Oil: percentage oil in the pastry</a:t>
            </a:r>
          </a:p>
          <a:p>
            <a:pPr algn="just"/>
            <a:r>
              <a:rPr lang="en-US" dirty="0"/>
              <a:t>Density: the product’s density (the higher the number, the more dense the product)</a:t>
            </a:r>
          </a:p>
          <a:p>
            <a:pPr algn="just"/>
            <a:r>
              <a:rPr lang="en-US" dirty="0"/>
              <a:t>Crispy: a crispiness measurement, on a scale from 7 to 15, with 15 being more crispy.</a:t>
            </a:r>
          </a:p>
          <a:p>
            <a:pPr algn="just"/>
            <a:r>
              <a:rPr lang="en-US" dirty="0"/>
              <a:t>Fracture: the angle, in degrees, through which the pasty can be slowly bent before it fractures.</a:t>
            </a:r>
          </a:p>
          <a:p>
            <a:pPr algn="just"/>
            <a:r>
              <a:rPr lang="en-US" dirty="0"/>
              <a:t>Hardness: a sharp point is used to measure the amount of force required before breakage occurs.</a:t>
            </a:r>
          </a:p>
          <a:p>
            <a:pPr algn="just"/>
            <a:r>
              <a:rPr lang="en-US" dirty="0"/>
              <a:t>The </a:t>
            </a:r>
            <a:r>
              <a:rPr lang="en-US" dirty="0" err="1"/>
              <a:t>factanal</a:t>
            </a:r>
            <a:r>
              <a:rPr lang="en-US" dirty="0"/>
              <a:t>() function call</a:t>
            </a:r>
          </a:p>
          <a:p>
            <a:pPr algn="just"/>
            <a:endParaRPr lang="en-US" dirty="0"/>
          </a:p>
          <a:p>
            <a:pPr algn="just"/>
            <a:r>
              <a:rPr lang="en-US" dirty="0"/>
              <a:t>In addition to the data set the </a:t>
            </a:r>
            <a:r>
              <a:rPr lang="en-US" dirty="0" err="1"/>
              <a:t>factanal</a:t>
            </a:r>
            <a:r>
              <a:rPr lang="en-US" dirty="0"/>
              <a:t>() function requires an estimate of the number of factors (</a:t>
            </a:r>
            <a:r>
              <a:rPr lang="en-US" dirty="0" err="1"/>
              <a:t>factanal</a:t>
            </a:r>
            <a:r>
              <a:rPr lang="en-US" dirty="0"/>
              <a:t>(data, factors = n)). This is a tricky aspect of factor analysis. If we have a hypothesis about the latent variables we may start with an informed guess. If we do not have any clue about the number of factors and the number of variables in the data set is not too large, one may simply try out several values for initializing the model. Another, more sophisticated approach is to use principal components analysis to get a good initial estimate of the number of factors.</a:t>
            </a:r>
          </a:p>
          <a:p>
            <a:pPr algn="just"/>
            <a:endParaRPr lang="en-US" dirty="0"/>
          </a:p>
        </p:txBody>
      </p:sp>
      <p:pic>
        <p:nvPicPr>
          <p:cNvPr id="11" name="Picture 2">
            <a:extLst>
              <a:ext uri="{FF2B5EF4-FFF2-40B4-BE49-F238E27FC236}">
                <a16:creationId xmlns:a16="http://schemas.microsoft.com/office/drawing/2014/main" id="{3157E1C6-D92B-41BE-8B94-A615441D09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EE7022BC-90FF-E7F9-BC5A-866ED0419D79}"/>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289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46453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FEC4F3A-88E5-4BD0-9FEE-9AE4B0C1B8E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4994E450-B2EE-4B48-8D27-43D7B4B331D5}"/>
              </a:ext>
            </a:extLst>
          </p:cNvPr>
          <p:cNvSpPr txBox="1"/>
          <p:nvPr/>
        </p:nvSpPr>
        <p:spPr>
          <a:xfrm>
            <a:off x="304800" y="844593"/>
            <a:ext cx="8534400" cy="923330"/>
          </a:xfrm>
          <a:prstGeom prst="rect">
            <a:avLst/>
          </a:prstGeom>
          <a:noFill/>
        </p:spPr>
        <p:txBody>
          <a:bodyPr wrap="square">
            <a:spAutoFit/>
          </a:bodyPr>
          <a:lstStyle/>
          <a:p>
            <a:r>
              <a:rPr lang="en-US" dirty="0"/>
              <a:t>In this simple example we just make a guess and set the number of factor to be 2. Further, we keep the defaults for the scores (score = "none") and the rotation (rotation = "varimax").</a:t>
            </a:r>
            <a:endParaRPr lang="en-IN" dirty="0"/>
          </a:p>
        </p:txBody>
      </p:sp>
      <p:pic>
        <p:nvPicPr>
          <p:cNvPr id="11" name="Picture 10">
            <a:extLst>
              <a:ext uri="{FF2B5EF4-FFF2-40B4-BE49-F238E27FC236}">
                <a16:creationId xmlns:a16="http://schemas.microsoft.com/office/drawing/2014/main" id="{638672D7-CF64-4FA8-B429-E7037E0C7946}"/>
              </a:ext>
            </a:extLst>
          </p:cNvPr>
          <p:cNvPicPr>
            <a:picLocks noChangeAspect="1"/>
          </p:cNvPicPr>
          <p:nvPr/>
        </p:nvPicPr>
        <p:blipFill rotWithShape="1">
          <a:blip r:embed="rId3"/>
          <a:srcRect l="15080" t="32214" r="15833" b="20356"/>
          <a:stretch/>
        </p:blipFill>
        <p:spPr>
          <a:xfrm>
            <a:off x="128656" y="1861662"/>
            <a:ext cx="8710544" cy="485981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E0454D8-B290-37A3-B5F7-976B350457D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783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5</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id="{2BF54CEA-ED11-4E7D-9E9C-EE819DFA5B2E}"/>
              </a:ext>
            </a:extLst>
          </p:cNvPr>
          <p:cNvGraphicFramePr>
            <a:graphicFrameLocks/>
          </p:cNvGraphicFramePr>
          <p:nvPr/>
        </p:nvGraphicFramePr>
        <p:xfrm>
          <a:off x="2411760" y="3876082"/>
          <a:ext cx="5144055" cy="1080121"/>
        </p:xfrm>
        <a:graphic>
          <a:graphicData uri="http://schemas.openxmlformats.org/drawingml/2006/table">
            <a:tbl>
              <a:tblPr firstRow="1" firstCol="1" bandRow="1">
                <a:tableStyleId>{3B4B98B0-60AC-42C2-AFA5-B58CD77FA1E5}</a:tableStyleId>
              </a:tblPr>
              <a:tblGrid>
                <a:gridCol w="1989162">
                  <a:extLst>
                    <a:ext uri="{9D8B030D-6E8A-4147-A177-3AD203B41FA5}">
                      <a16:colId xmlns:a16="http://schemas.microsoft.com/office/drawing/2014/main" val="2727740888"/>
                    </a:ext>
                  </a:extLst>
                </a:gridCol>
                <a:gridCol w="3154893">
                  <a:extLst>
                    <a:ext uri="{9D8B030D-6E8A-4147-A177-3AD203B41FA5}">
                      <a16:colId xmlns:a16="http://schemas.microsoft.com/office/drawing/2014/main" val="3372878913"/>
                    </a:ext>
                  </a:extLst>
                </a:gridCol>
              </a:tblGrid>
              <a:tr h="50022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41446" marR="141446" marT="19646" marB="0"/>
                </a:tc>
                <a:extLst>
                  <a:ext uri="{0D108BD9-81ED-4DB2-BD59-A6C34878D82A}">
                    <a16:rowId xmlns:a16="http://schemas.microsoft.com/office/drawing/2014/main" val="2422298466"/>
                  </a:ext>
                </a:extLst>
              </a:tr>
              <a:tr h="579899">
                <a:tc>
                  <a:txBody>
                    <a:bodyPr/>
                    <a:lstStyle/>
                    <a:p>
                      <a:pPr marL="0" marR="0" algn="ctr" fontAlgn="t">
                        <a:lnSpc>
                          <a:spcPct val="107000"/>
                        </a:lnSpc>
                        <a:spcBef>
                          <a:spcPts val="0"/>
                        </a:spcBef>
                        <a:spcAft>
                          <a:spcPts val="0"/>
                        </a:spcAft>
                      </a:pPr>
                      <a:r>
                        <a:rPr lang="en-US" sz="2500" b="0" u="none" strike="noStrike" dirty="0">
                          <a:effectLst/>
                        </a:rPr>
                        <a:t>3 – 0 – 0</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3</a:t>
                      </a:r>
                    </a:p>
                  </a:txBody>
                  <a:tcPr marL="141446" marR="141446" marT="19646" marB="0"/>
                </a:tc>
                <a:extLst>
                  <a:ext uri="{0D108BD9-81ED-4DB2-BD59-A6C34878D82A}">
                    <a16:rowId xmlns:a16="http://schemas.microsoft.com/office/drawing/2014/main" val="141603377"/>
                  </a:ext>
                </a:extLst>
              </a:tr>
            </a:tbl>
          </a:graphicData>
        </a:graphic>
      </p:graphicFrame>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2051720" y="1168126"/>
            <a:ext cx="6181632" cy="34171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B.Tech. (Data Analytics-DS)  </a:t>
            </a:r>
          </a:p>
          <a:p>
            <a:r>
              <a:rPr lang="en-IN" sz="2400" dirty="0"/>
              <a:t>Elective- I</a:t>
            </a:r>
          </a:p>
          <a:p>
            <a:r>
              <a:rPr lang="en-IN" sz="2400" dirty="0"/>
              <a:t>5th SEMESTER </a:t>
            </a:r>
            <a:endParaRPr lang="en-US" sz="2400" dirty="0"/>
          </a:p>
          <a:p>
            <a:pPr marL="0" indent="0">
              <a:buNone/>
            </a:pPr>
            <a:r>
              <a:rPr lang="en-US" sz="2400" b="1" dirty="0"/>
              <a:t>                  </a:t>
            </a:r>
          </a:p>
          <a:p>
            <a:pPr marL="0" indent="0" algn="ctr">
              <a:lnSpc>
                <a:spcPct val="115000"/>
              </a:lnSpc>
              <a:spcBef>
                <a:spcPts val="0"/>
              </a:spcBef>
              <a:spcAft>
                <a:spcPts val="750"/>
              </a:spcAft>
              <a:buNone/>
            </a:pPr>
            <a:r>
              <a:rPr lang="en-US" sz="2400" b="1" dirty="0">
                <a:latin typeface="Times New Roman" panose="02020603050405020304" pitchFamily="18" charset="0"/>
                <a:cs typeface="Times New Roman" panose="02020603050405020304" pitchFamily="18" charset="0"/>
              </a:rPr>
              <a:t>PREDICTIVE ANALYTICS</a:t>
            </a:r>
          </a:p>
          <a:p>
            <a:pPr marL="0" indent="0" algn="ctr">
              <a:lnSpc>
                <a:spcPct val="115000"/>
              </a:lnSpc>
              <a:spcBef>
                <a:spcPts val="0"/>
              </a:spcBef>
              <a:spcAft>
                <a:spcPts val="750"/>
              </a:spcAft>
              <a:buNone/>
            </a:pPr>
            <a:endParaRPr lang="en-US" sz="2400" b="1" spc="4" dirty="0">
              <a:solidFill>
                <a:srgbClr val="000000"/>
              </a:solidFill>
              <a:latin typeface="Times New Roman" panose="02020603050405020304" pitchFamily="18" charset="0"/>
              <a:ea typeface="Times New Roman" panose="02020603050405020304" pitchFamily="18" charset="0"/>
            </a:endParaRPr>
          </a:p>
          <a:p>
            <a:pPr marL="0" indent="0" algn="ctr">
              <a:lnSpc>
                <a:spcPct val="115000"/>
              </a:lnSpc>
              <a:spcBef>
                <a:spcPts val="0"/>
              </a:spcBef>
              <a:spcAft>
                <a:spcPts val="750"/>
              </a:spcAft>
              <a:buNone/>
            </a:pPr>
            <a:endParaRPr lang="en-US" sz="2400" dirty="0"/>
          </a:p>
        </p:txBody>
      </p:sp>
      <p:sp>
        <p:nvSpPr>
          <p:cNvPr id="3" name="Date Placeholder 2"/>
          <p:cNvSpPr>
            <a:spLocks noGrp="1"/>
          </p:cNvSpPr>
          <p:nvPr>
            <p:ph type="dt" sz="half" idx="10"/>
          </p:nvPr>
        </p:nvSpPr>
        <p:spPr/>
        <p:txBody>
          <a:bodyPr/>
          <a:lstStyle/>
          <a:p>
            <a:fld id="{9AD0B206-EEB8-4C74-975F-FA3E2B77B990}" type="datetime1">
              <a:rPr lang="en-US" smtClean="0">
                <a:solidFill>
                  <a:schemeClr val="tx1"/>
                </a:solidFill>
              </a:rPr>
              <a:t>7/11/2024</a:t>
            </a:fld>
            <a:endParaRPr lang="en-US" dirty="0">
              <a:solidFill>
                <a:schemeClr val="tx1"/>
              </a:solidFill>
            </a:endParaRPr>
          </a:p>
        </p:txBody>
      </p:sp>
      <p:sp>
        <p:nvSpPr>
          <p:cNvPr id="10" name="Footer Placeholder 4"/>
          <p:cNvSpPr>
            <a:spLocks noGrp="1"/>
          </p:cNvSpPr>
          <p:nvPr>
            <p:ph type="ftr" sz="quarter" idx="11"/>
          </p:nvPr>
        </p:nvSpPr>
        <p:spPr>
          <a:xfrm>
            <a:off x="2573778" y="5675436"/>
            <a:ext cx="4320480" cy="273844"/>
          </a:xfrm>
        </p:spPr>
        <p:txBody>
          <a:bodyPr/>
          <a:lstStyle/>
          <a:p>
            <a:r>
              <a:rPr lang="en-US">
                <a:solidFill>
                  <a:schemeClr val="tx1"/>
                </a:solidFill>
              </a:rPr>
              <a:t>SOVERS SINGH BISHT</a:t>
            </a:r>
            <a:endParaRPr lang="en-US" dirty="0">
              <a:solidFill>
                <a:schemeClr val="tx1"/>
              </a:solidFill>
            </a:endParaRPr>
          </a:p>
        </p:txBody>
      </p:sp>
      <p:pic>
        <p:nvPicPr>
          <p:cNvPr id="13" name="Picture 12">
            <a:extLst>
              <a:ext uri="{FF2B5EF4-FFF2-40B4-BE49-F238E27FC236}">
                <a16:creationId xmlns:a16="http://schemas.microsoft.com/office/drawing/2014/main" id="{78E91FED-0861-4262-B4A8-84819F017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1340"/>
            <a:ext cx="1162829" cy="805372"/>
          </a:xfrm>
          <a:prstGeom prst="rect">
            <a:avLst/>
          </a:prstGeom>
        </p:spPr>
      </p:pic>
      <p:sp>
        <p:nvSpPr>
          <p:cNvPr id="14" name="Title 1">
            <a:extLst>
              <a:ext uri="{FF2B5EF4-FFF2-40B4-BE49-F238E27FC236}">
                <a16:creationId xmlns:a16="http://schemas.microsoft.com/office/drawing/2014/main" id="{D2283B93-54FE-41F0-81CE-7D376FC42D7B}"/>
              </a:ext>
            </a:extLst>
          </p:cNvPr>
          <p:cNvSpPr txBox="1">
            <a:spLocks/>
          </p:cNvSpPr>
          <p:nvPr/>
        </p:nvSpPr>
        <p:spPr>
          <a:xfrm>
            <a:off x="1642210" y="0"/>
            <a:ext cx="7501789" cy="692696"/>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pic>
        <p:nvPicPr>
          <p:cNvPr id="2" name="Picture 1" descr="A screenshot of a computer&#10;&#10;Description automatically generated">
            <a:extLst>
              <a:ext uri="{FF2B5EF4-FFF2-40B4-BE49-F238E27FC236}">
                <a16:creationId xmlns:a16="http://schemas.microsoft.com/office/drawing/2014/main" id="{A555D112-F948-6BCD-E229-DBFF198197B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447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053EDE4-EF0F-4850-A071-4C3F8738A7E0}"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9F46D828-2E76-44D9-B6B6-5FBB48269185}"/>
              </a:ext>
            </a:extLst>
          </p:cNvPr>
          <p:cNvPicPr>
            <a:picLocks noChangeAspect="1"/>
          </p:cNvPicPr>
          <p:nvPr/>
        </p:nvPicPr>
        <p:blipFill rotWithShape="1">
          <a:blip r:embed="rId3"/>
          <a:srcRect l="16016" t="33696" r="45000" b="7016"/>
          <a:stretch/>
        </p:blipFill>
        <p:spPr>
          <a:xfrm>
            <a:off x="84166" y="844593"/>
            <a:ext cx="9059833" cy="598262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2471190-D2E2-9ADC-E1D4-87267CF9DF8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5237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68C5A97-27F8-49B1-AEFA-BCB554C1E09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5D39C6FD-593F-4614-9573-5AF20E09E9E3}"/>
              </a:ext>
            </a:extLst>
          </p:cNvPr>
          <p:cNvSpPr txBox="1"/>
          <p:nvPr/>
        </p:nvSpPr>
        <p:spPr>
          <a:xfrm>
            <a:off x="128656" y="990600"/>
            <a:ext cx="8786744" cy="2031325"/>
          </a:xfrm>
          <a:prstGeom prst="rect">
            <a:avLst/>
          </a:prstGeom>
          <a:noFill/>
        </p:spPr>
        <p:txBody>
          <a:bodyPr wrap="square">
            <a:spAutoFit/>
          </a:bodyPr>
          <a:lstStyle/>
          <a:p>
            <a:r>
              <a:rPr lang="en-US" dirty="0"/>
              <a:t>The model output starts with the function call to remind us on the specifications of our function call.</a:t>
            </a:r>
          </a:p>
          <a:p>
            <a:endParaRPr lang="en-US" dirty="0"/>
          </a:p>
          <a:p>
            <a:r>
              <a:rPr lang="en-US" dirty="0"/>
              <a:t>The first chunk provides the </a:t>
            </a:r>
            <a:r>
              <a:rPr lang="en-US" dirty="0" err="1"/>
              <a:t>uniquenesses</a:t>
            </a:r>
            <a:r>
              <a:rPr lang="en-US" dirty="0"/>
              <a:t>, which range from 0 to 1. The uniqueness, sometimes referred to as noise, corresponds to the proportion of variability, which can not be explained by a linear combination of the factors. This is the Ψ^ in the equation above. A high uniqueness for a variable indicates that the factors do not account well for its variance.</a:t>
            </a:r>
            <a:endParaRPr lang="en-IN" dirty="0"/>
          </a:p>
        </p:txBody>
      </p:sp>
      <p:pic>
        <p:nvPicPr>
          <p:cNvPr id="11" name="Picture 10">
            <a:extLst>
              <a:ext uri="{FF2B5EF4-FFF2-40B4-BE49-F238E27FC236}">
                <a16:creationId xmlns:a16="http://schemas.microsoft.com/office/drawing/2014/main" id="{F44F9279-B0A0-4BCA-8B4A-4B8884AC2680}"/>
              </a:ext>
            </a:extLst>
          </p:cNvPr>
          <p:cNvPicPr>
            <a:picLocks noChangeAspect="1"/>
          </p:cNvPicPr>
          <p:nvPr/>
        </p:nvPicPr>
        <p:blipFill rotWithShape="1">
          <a:blip r:embed="rId3"/>
          <a:srcRect l="15627" t="42082" r="15286" b="42081"/>
          <a:stretch/>
        </p:blipFill>
        <p:spPr>
          <a:xfrm>
            <a:off x="223942" y="3206073"/>
            <a:ext cx="8691458" cy="2356527"/>
          </a:xfrm>
          <a:prstGeom prst="rect">
            <a:avLst/>
          </a:prstGeom>
        </p:spPr>
      </p:pic>
      <p:pic>
        <p:nvPicPr>
          <p:cNvPr id="12" name="Picture 2">
            <a:extLst>
              <a:ext uri="{FF2B5EF4-FFF2-40B4-BE49-F238E27FC236}">
                <a16:creationId xmlns:a16="http://schemas.microsoft.com/office/drawing/2014/main" id="{8D97EDFE-2585-4106-B53A-7079CBB191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45951BD2-327B-E70E-F386-E1F6A63B889C}"/>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9980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5B42B117-08EB-4578-AC84-43CDA7D093D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33CB47D7-02B3-4C5D-8B4F-AFCA940DD469}"/>
              </a:ext>
            </a:extLst>
          </p:cNvPr>
          <p:cNvPicPr>
            <a:picLocks noChangeAspect="1"/>
          </p:cNvPicPr>
          <p:nvPr/>
        </p:nvPicPr>
        <p:blipFill rotWithShape="1">
          <a:blip r:embed="rId3"/>
          <a:srcRect l="15079" t="20356" r="15001" b="26285"/>
          <a:stretch/>
        </p:blipFill>
        <p:spPr>
          <a:xfrm>
            <a:off x="128656" y="872667"/>
            <a:ext cx="9015344" cy="5848808"/>
          </a:xfrm>
          <a:prstGeom prst="rect">
            <a:avLst/>
          </a:prstGeom>
        </p:spPr>
      </p:pic>
      <p:pic>
        <p:nvPicPr>
          <p:cNvPr id="10" name="Picture 2">
            <a:extLst>
              <a:ext uri="{FF2B5EF4-FFF2-40B4-BE49-F238E27FC236}">
                <a16:creationId xmlns:a16="http://schemas.microsoft.com/office/drawing/2014/main" id="{B79DB05A-ED1D-4723-9200-BF34C38E91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50CC571-60E4-8B02-6F8A-748E610F54D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9685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184728E2-A9DD-4B48-94A9-9EF06B6F7CEB}"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119ED4D6-123E-452A-9214-01B575CD8CDB}"/>
              </a:ext>
            </a:extLst>
          </p:cNvPr>
          <p:cNvSpPr txBox="1"/>
          <p:nvPr/>
        </p:nvSpPr>
        <p:spPr>
          <a:xfrm>
            <a:off x="128656" y="990600"/>
            <a:ext cx="8886688" cy="5355312"/>
          </a:xfrm>
          <a:prstGeom prst="rect">
            <a:avLst/>
          </a:prstGeom>
          <a:noFill/>
        </p:spPr>
        <p:txBody>
          <a:bodyPr wrap="square">
            <a:spAutoFit/>
          </a:bodyPr>
          <a:lstStyle/>
          <a:p>
            <a:pPr algn="just"/>
            <a:r>
              <a:rPr lang="en-US" dirty="0"/>
              <a:t>The table beneath the loadings shows the proportion of variance explained by each factor. The row Cumulative Var gives the cumulative proportion of variance explained. These numbers range from 0 to 1. The row Proportion Var gives the proportion of variance explained by each factor, and the row SS loadings gives the sum of squared loadings. This is sometimes used to determine the value of a particular factor. A factor is worth keeping if the SS loading is greater than 1 (Kaiser’s rule).</a:t>
            </a:r>
          </a:p>
          <a:p>
            <a:pPr algn="just"/>
            <a:endParaRPr lang="en-US" dirty="0"/>
          </a:p>
          <a:p>
            <a:pPr algn="just"/>
            <a:r>
              <a:rPr lang="en-US" dirty="0"/>
              <a:t>The last section of the function output shows the results of a hypothesis test. The null hypothesis, H0, is that the number of factors in the model, in our example 2 factors, is sufficient to capture the full dimensionality of the data set. Conventionally, we reject H0 if the p-value is less than 0.05. Such a result indicates that the number of factors is too small. In contrast, we do not reject H0 if the p-value exceeds 0.05. Such a result indicates that there are likely enough (or more than enough) factors capture the full dimensionality of the data set (</a:t>
            </a:r>
            <a:r>
              <a:rPr lang="en-US" dirty="0" err="1"/>
              <a:t>Teetor</a:t>
            </a:r>
            <a:r>
              <a:rPr lang="en-US" dirty="0"/>
              <a:t> 2011). The high p-value in our example above leads us to not reject the H0, and indicates that we fitted an appropriate model. This hypothesis test is available thanks to our method of estimation, maximum likelihood. Note that if you provide a covariance matrix to the </a:t>
            </a:r>
            <a:r>
              <a:rPr lang="en-US" dirty="0" err="1"/>
              <a:t>factanal</a:t>
            </a:r>
            <a:r>
              <a:rPr lang="en-US" dirty="0"/>
              <a:t>() function and not a data frame, the hypothesis test is not provided if we do not explicitly provide the number of observations (</a:t>
            </a:r>
            <a:r>
              <a:rPr lang="en-US" dirty="0" err="1"/>
              <a:t>n.obs</a:t>
            </a:r>
            <a:r>
              <a:rPr lang="en-US" dirty="0"/>
              <a:t>) as an additional argument to the function call.</a:t>
            </a:r>
            <a:endParaRPr lang="en-IN" dirty="0"/>
          </a:p>
        </p:txBody>
      </p:sp>
      <p:pic>
        <p:nvPicPr>
          <p:cNvPr id="11" name="Picture 2">
            <a:extLst>
              <a:ext uri="{FF2B5EF4-FFF2-40B4-BE49-F238E27FC236}">
                <a16:creationId xmlns:a16="http://schemas.microsoft.com/office/drawing/2014/main" id="{3C8D92AE-5CB5-4D3F-A9DC-B6966C3A41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779752E-1EAE-E44C-1BB5-1F5748F9924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8470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35FF812-4C4F-4719-BBAC-5CF84D40807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62757BF2-D7F9-4339-B077-F54777073D0D}"/>
              </a:ext>
            </a:extLst>
          </p:cNvPr>
          <p:cNvPicPr>
            <a:picLocks noChangeAspect="1"/>
          </p:cNvPicPr>
          <p:nvPr/>
        </p:nvPicPr>
        <p:blipFill rotWithShape="1">
          <a:blip r:embed="rId3"/>
          <a:srcRect l="15080" t="23320" r="16666" b="7016"/>
          <a:stretch/>
        </p:blipFill>
        <p:spPr>
          <a:xfrm>
            <a:off x="71862" y="852614"/>
            <a:ext cx="9072138" cy="6005386"/>
          </a:xfrm>
          <a:prstGeom prst="rect">
            <a:avLst/>
          </a:prstGeom>
        </p:spPr>
      </p:pic>
      <p:pic>
        <p:nvPicPr>
          <p:cNvPr id="10" name="Picture 2">
            <a:extLst>
              <a:ext uri="{FF2B5EF4-FFF2-40B4-BE49-F238E27FC236}">
                <a16:creationId xmlns:a16="http://schemas.microsoft.com/office/drawing/2014/main" id="{D983E38E-22C0-4FD6-B1CE-0A26CEB12B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E9C6688-DBA4-9FD7-CC1E-0470E117C90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6350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076B496-0325-450A-B36F-3BA500DF9A3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D3348B44-AD29-48FB-8F0D-9AE62010C10B}"/>
              </a:ext>
            </a:extLst>
          </p:cNvPr>
          <p:cNvSpPr txBox="1"/>
          <p:nvPr/>
        </p:nvSpPr>
        <p:spPr>
          <a:xfrm>
            <a:off x="128656" y="990600"/>
            <a:ext cx="8862944" cy="2585323"/>
          </a:xfrm>
          <a:prstGeom prst="rect">
            <a:avLst/>
          </a:prstGeom>
          <a:noFill/>
        </p:spPr>
        <p:txBody>
          <a:bodyPr wrap="square">
            <a:spAutoFit/>
          </a:bodyPr>
          <a:lstStyle/>
          <a:p>
            <a:r>
              <a:rPr lang="en-US" b="1" dirty="0"/>
              <a:t>Interpretation of the factors</a:t>
            </a:r>
          </a:p>
          <a:p>
            <a:r>
              <a:rPr lang="en-US" dirty="0"/>
              <a:t>The purpose of a rotation is to produce factors with a mix of high and low loadings and few moderate-sized loadings. The idea is to give meaning to the factors, which helps interpret them. From a mathematical viewpoint, there is no difference between a rotated and unrotated matrix. The fitted model is the same, the </a:t>
            </a:r>
            <a:r>
              <a:rPr lang="en-US" dirty="0" err="1"/>
              <a:t>uniquenesses</a:t>
            </a:r>
            <a:r>
              <a:rPr lang="en-US" dirty="0"/>
              <a:t> are the same, and the proportion of variance explained is the same.</a:t>
            </a:r>
          </a:p>
          <a:p>
            <a:endParaRPr lang="en-US" dirty="0"/>
          </a:p>
          <a:p>
            <a:r>
              <a:rPr lang="en-US" dirty="0"/>
              <a:t>Let us fit three factor models, one with no rotation, one with varimax rotation, and one with </a:t>
            </a:r>
            <a:r>
              <a:rPr lang="en-US" dirty="0" err="1"/>
              <a:t>promax</a:t>
            </a:r>
            <a:r>
              <a:rPr lang="en-US" dirty="0"/>
              <a:t> rotation, and make a scatter plot of the first and second loadings.</a:t>
            </a:r>
            <a:endParaRPr lang="en-IN" dirty="0"/>
          </a:p>
        </p:txBody>
      </p:sp>
      <p:pic>
        <p:nvPicPr>
          <p:cNvPr id="11" name="Picture 2">
            <a:extLst>
              <a:ext uri="{FF2B5EF4-FFF2-40B4-BE49-F238E27FC236}">
                <a16:creationId xmlns:a16="http://schemas.microsoft.com/office/drawing/2014/main" id="{CA13D0FD-C92C-47E9-B63B-58532CC87C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BCA959A-B51D-4EC5-B0FD-904CCDF7992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6606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E8D8729E-EF87-471B-81DB-B7A32C621F3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10" name="Picture 9">
            <a:extLst>
              <a:ext uri="{FF2B5EF4-FFF2-40B4-BE49-F238E27FC236}">
                <a16:creationId xmlns:a16="http://schemas.microsoft.com/office/drawing/2014/main" id="{CD5A8225-90E3-4258-B4E7-FD23613F41FC}"/>
              </a:ext>
            </a:extLst>
          </p:cNvPr>
          <p:cNvPicPr>
            <a:picLocks noChangeAspect="1"/>
          </p:cNvPicPr>
          <p:nvPr/>
        </p:nvPicPr>
        <p:blipFill rotWithShape="1">
          <a:blip r:embed="rId3"/>
          <a:srcRect l="19175" t="15910" r="41667" b="5534"/>
          <a:stretch/>
        </p:blipFill>
        <p:spPr>
          <a:xfrm>
            <a:off x="-39460" y="781731"/>
            <a:ext cx="9183459" cy="6045491"/>
          </a:xfrm>
          <a:prstGeom prst="rect">
            <a:avLst/>
          </a:prstGeom>
        </p:spPr>
      </p:pic>
      <p:pic>
        <p:nvPicPr>
          <p:cNvPr id="11" name="Picture 2">
            <a:extLst>
              <a:ext uri="{FF2B5EF4-FFF2-40B4-BE49-F238E27FC236}">
                <a16:creationId xmlns:a16="http://schemas.microsoft.com/office/drawing/2014/main" id="{87DC5CEF-FF46-4B75-9DBB-388D196115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B7930CC-4772-2011-8844-D5F69FA35C0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59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EC683D74-12F9-4756-892C-D1BB5E56F30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2" name="Picture 1">
            <a:extLst>
              <a:ext uri="{FF2B5EF4-FFF2-40B4-BE49-F238E27FC236}">
                <a16:creationId xmlns:a16="http://schemas.microsoft.com/office/drawing/2014/main" id="{9558F2A4-1425-4415-B34D-66F933678E43}"/>
              </a:ext>
            </a:extLst>
          </p:cNvPr>
          <p:cNvPicPr>
            <a:picLocks noChangeAspect="1"/>
          </p:cNvPicPr>
          <p:nvPr/>
        </p:nvPicPr>
        <p:blipFill>
          <a:blip r:embed="rId3"/>
          <a:stretch>
            <a:fillRect/>
          </a:stretch>
        </p:blipFill>
        <p:spPr>
          <a:xfrm>
            <a:off x="0" y="844593"/>
            <a:ext cx="9144000" cy="5850121"/>
          </a:xfrm>
          <a:prstGeom prst="rect">
            <a:avLst/>
          </a:prstGeom>
        </p:spPr>
      </p:pic>
      <p:pic>
        <p:nvPicPr>
          <p:cNvPr id="10" name="Picture 2">
            <a:extLst>
              <a:ext uri="{FF2B5EF4-FFF2-40B4-BE49-F238E27FC236}">
                <a16:creationId xmlns:a16="http://schemas.microsoft.com/office/drawing/2014/main" id="{64939EA5-7D9C-4485-981D-2955E732D1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3" name="Picture 2" descr="A screenshot of a computer&#10;&#10;Description automatically generated">
            <a:extLst>
              <a:ext uri="{FF2B5EF4-FFF2-40B4-BE49-F238E27FC236}">
                <a16:creationId xmlns:a16="http://schemas.microsoft.com/office/drawing/2014/main" id="{318FBBA0-1974-A724-A70A-A1A090CF38F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6322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1C8BBD0-F16A-4243-8111-729C273D468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D48E5E04-2D36-461E-8902-74FC2347FB6C}"/>
              </a:ext>
            </a:extLst>
          </p:cNvPr>
          <p:cNvSpPr txBox="1"/>
          <p:nvPr/>
        </p:nvSpPr>
        <p:spPr>
          <a:xfrm>
            <a:off x="128656" y="844593"/>
            <a:ext cx="8710544" cy="2031325"/>
          </a:xfrm>
          <a:prstGeom prst="rect">
            <a:avLst/>
          </a:prstGeom>
          <a:noFill/>
        </p:spPr>
        <p:txBody>
          <a:bodyPr wrap="square">
            <a:spAutoFit/>
          </a:bodyPr>
          <a:lstStyle/>
          <a:p>
            <a:r>
              <a:rPr lang="en-US" dirty="0"/>
              <a:t>Now comes the tricky aspect in factor analysis: Interpreting the factors themselves. If two variables both have large loadings for the same factor, then we know they have something in common. As a researcher we have to understand the data and its meaning in order to give a name to that common ground. Taking a look on the figures above is appears that factor 1 accounts for pastry, which is dense and can be bend a lot before it breaks. Whereas factor 2 accounts for pastry that crispy and hard to break apart. So if we need to names these factors we would probably call them soft pastry (factor 1) and hard pastry (factor 2).</a:t>
            </a:r>
            <a:endParaRPr lang="en-IN" dirty="0"/>
          </a:p>
        </p:txBody>
      </p:sp>
      <p:pic>
        <p:nvPicPr>
          <p:cNvPr id="11" name="Picture 2">
            <a:extLst>
              <a:ext uri="{FF2B5EF4-FFF2-40B4-BE49-F238E27FC236}">
                <a16:creationId xmlns:a16="http://schemas.microsoft.com/office/drawing/2014/main" id="{408BD7D4-3D86-48FF-ACA4-0DCC554011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2F18ACF-6EC7-7DB5-87B6-B3427867CC7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8611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F98832B6-D729-4951-8650-C007F2E0D12E}"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2" name="TextBox 11">
            <a:extLst>
              <a:ext uri="{FF2B5EF4-FFF2-40B4-BE49-F238E27FC236}">
                <a16:creationId xmlns:a16="http://schemas.microsoft.com/office/drawing/2014/main" id="{9568CCB5-C0A7-4058-8C7E-F4B65AD65DE7}"/>
              </a:ext>
            </a:extLst>
          </p:cNvPr>
          <p:cNvSpPr txBox="1"/>
          <p:nvPr/>
        </p:nvSpPr>
        <p:spPr>
          <a:xfrm>
            <a:off x="128656" y="762000"/>
            <a:ext cx="6777470" cy="400110"/>
          </a:xfrm>
          <a:prstGeom prst="rect">
            <a:avLst/>
          </a:prstGeom>
          <a:noFill/>
        </p:spPr>
        <p:txBody>
          <a:bodyPr wrap="square">
            <a:spAutoFit/>
          </a:bodyPr>
          <a:lstStyle/>
          <a:p>
            <a:r>
              <a:rPr lang="en-IN" sz="2000" b="1" dirty="0"/>
              <a:t>Linear Discriminant Analysis in R Programming</a:t>
            </a:r>
          </a:p>
        </p:txBody>
      </p:sp>
      <p:sp>
        <p:nvSpPr>
          <p:cNvPr id="14" name="TextBox 13">
            <a:extLst>
              <a:ext uri="{FF2B5EF4-FFF2-40B4-BE49-F238E27FC236}">
                <a16:creationId xmlns:a16="http://schemas.microsoft.com/office/drawing/2014/main" id="{51352D82-0C83-4050-A395-62E7A88AA972}"/>
              </a:ext>
            </a:extLst>
          </p:cNvPr>
          <p:cNvSpPr txBox="1"/>
          <p:nvPr/>
        </p:nvSpPr>
        <p:spPr>
          <a:xfrm>
            <a:off x="128656" y="1121688"/>
            <a:ext cx="8886688" cy="5355312"/>
          </a:xfrm>
          <a:prstGeom prst="rect">
            <a:avLst/>
          </a:prstGeom>
          <a:noFill/>
        </p:spPr>
        <p:txBody>
          <a:bodyPr wrap="square">
            <a:spAutoFit/>
          </a:bodyPr>
          <a:lstStyle/>
          <a:p>
            <a:pPr algn="just"/>
            <a:r>
              <a:rPr lang="en-US" dirty="0"/>
              <a:t>One of the most popular or well established Machine Learning technique is Linear Discriminant Analysis (LDA ). It is mainly used to solve classification problems rather than supervised classification problems. It is basically a dimensionality reduction technique. Using the Linear combinations of predictors, LDA tries to predict the class of the given observations. Let us assume that the predictor variables are p. Let all the classes have an identical variant (i.e. for univariate analysis the value of p is 1) or identical covariance matrices (i.e.   for multivariate analysis the value of p is greater than 1).</a:t>
            </a:r>
          </a:p>
          <a:p>
            <a:pPr algn="just"/>
            <a:endParaRPr lang="en-US" dirty="0"/>
          </a:p>
          <a:p>
            <a:pPr algn="just"/>
            <a:r>
              <a:rPr lang="en-US" dirty="0"/>
              <a:t>Method of implementing LDA in R</a:t>
            </a:r>
          </a:p>
          <a:p>
            <a:pPr algn="just"/>
            <a:r>
              <a:rPr lang="en-US" dirty="0"/>
              <a:t>LDA or Linear Discriminant Analysis can be computed in R using the </a:t>
            </a:r>
            <a:r>
              <a:rPr lang="en-US" dirty="0" err="1"/>
              <a:t>lda</a:t>
            </a:r>
            <a:r>
              <a:rPr lang="en-US" dirty="0"/>
              <a:t>() function of the package MASS. LDA is used to determine group means and also for each individual, it tries to compute the probability that the individual belongs to a different group. Hence, that particular individual acquires the highest probability score in that group.</a:t>
            </a:r>
          </a:p>
          <a:p>
            <a:pPr algn="just"/>
            <a:endParaRPr lang="en-US" dirty="0"/>
          </a:p>
          <a:p>
            <a:pPr algn="just"/>
            <a:r>
              <a:rPr lang="en-US" dirty="0"/>
              <a:t>To use </a:t>
            </a:r>
            <a:r>
              <a:rPr lang="en-US" dirty="0" err="1"/>
              <a:t>lda</a:t>
            </a:r>
            <a:r>
              <a:rPr lang="en-US" dirty="0"/>
              <a:t>() function, one must install the following packages:</a:t>
            </a:r>
          </a:p>
          <a:p>
            <a:pPr algn="just"/>
            <a:endParaRPr lang="en-US" dirty="0"/>
          </a:p>
          <a:p>
            <a:pPr algn="just"/>
            <a:r>
              <a:rPr lang="en-US" dirty="0"/>
              <a:t>MASS package for </a:t>
            </a:r>
            <a:r>
              <a:rPr lang="en-US" dirty="0" err="1"/>
              <a:t>lda</a:t>
            </a:r>
            <a:r>
              <a:rPr lang="en-US" dirty="0"/>
              <a:t>() function.</a:t>
            </a:r>
          </a:p>
          <a:p>
            <a:pPr algn="just"/>
            <a:r>
              <a:rPr lang="en-US" dirty="0" err="1"/>
              <a:t>tidyverse</a:t>
            </a:r>
            <a:r>
              <a:rPr lang="en-US" dirty="0"/>
              <a:t> package for better and easy data manipulation and visualization.</a:t>
            </a:r>
          </a:p>
          <a:p>
            <a:pPr algn="just"/>
            <a:r>
              <a:rPr lang="en-US" dirty="0"/>
              <a:t>caret package for a better machine learning workflow.</a:t>
            </a:r>
            <a:endParaRPr lang="en-IN" dirty="0"/>
          </a:p>
        </p:txBody>
      </p:sp>
      <p:pic>
        <p:nvPicPr>
          <p:cNvPr id="10" name="Picture 2">
            <a:extLst>
              <a:ext uri="{FF2B5EF4-FFF2-40B4-BE49-F238E27FC236}">
                <a16:creationId xmlns:a16="http://schemas.microsoft.com/office/drawing/2014/main" id="{CFB78E95-EF5C-4F87-ADAA-4019757538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36CBC002-3BD9-F5EF-98FE-1CDF8267851E}"/>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835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6461F0-492C-4609-952F-54C06FACC7D6}"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dirty="0">
              <a:solidFill>
                <a:prstClr val="black">
                  <a:tint val="75000"/>
                </a:prstClr>
              </a:solidFill>
            </a:endParaRPr>
          </a:p>
        </p:txBody>
      </p:sp>
      <p:graphicFrame>
        <p:nvGraphicFramePr>
          <p:cNvPr id="2" name="Table 1"/>
          <p:cNvGraphicFramePr>
            <a:graphicFrameLocks noGrp="1"/>
          </p:cNvGraphicFramePr>
          <p:nvPr/>
        </p:nvGraphicFramePr>
        <p:xfrm>
          <a:off x="0" y="719961"/>
          <a:ext cx="9143999" cy="5423793"/>
        </p:xfrm>
        <a:graphic>
          <a:graphicData uri="http://schemas.openxmlformats.org/drawingml/2006/table">
            <a:tbl>
              <a:tblPr firstRow="1" firstCol="1" bandRow="1">
                <a:tableStyleId>{5940675A-B579-460E-94D1-54222C63F5DA}</a:tableStyleId>
              </a:tblPr>
              <a:tblGrid>
                <a:gridCol w="1454413">
                  <a:extLst>
                    <a:ext uri="{9D8B030D-6E8A-4147-A177-3AD203B41FA5}">
                      <a16:colId xmlns:a16="http://schemas.microsoft.com/office/drawing/2014/main" val="1346850987"/>
                    </a:ext>
                  </a:extLst>
                </a:gridCol>
                <a:gridCol w="142488">
                  <a:extLst>
                    <a:ext uri="{9D8B030D-6E8A-4147-A177-3AD203B41FA5}">
                      <a16:colId xmlns:a16="http://schemas.microsoft.com/office/drawing/2014/main" val="1402552892"/>
                    </a:ext>
                  </a:extLst>
                </a:gridCol>
                <a:gridCol w="4908644">
                  <a:extLst>
                    <a:ext uri="{9D8B030D-6E8A-4147-A177-3AD203B41FA5}">
                      <a16:colId xmlns:a16="http://schemas.microsoft.com/office/drawing/2014/main" val="2379036575"/>
                    </a:ext>
                  </a:extLst>
                </a:gridCol>
                <a:gridCol w="1189634">
                  <a:extLst>
                    <a:ext uri="{9D8B030D-6E8A-4147-A177-3AD203B41FA5}">
                      <a16:colId xmlns:a16="http://schemas.microsoft.com/office/drawing/2014/main" val="2649339996"/>
                    </a:ext>
                  </a:extLst>
                </a:gridCol>
                <a:gridCol w="1448820">
                  <a:extLst>
                    <a:ext uri="{9D8B030D-6E8A-4147-A177-3AD203B41FA5}">
                      <a16:colId xmlns:a16="http://schemas.microsoft.com/office/drawing/2014/main" val="2690427044"/>
                    </a:ext>
                  </a:extLst>
                </a:gridCol>
              </a:tblGrid>
              <a:tr h="332775">
                <a:tc gridSpan="5">
                  <a:txBody>
                    <a:bodyPr/>
                    <a:lstStyle/>
                    <a:p>
                      <a:pPr algn="ctr">
                        <a:lnSpc>
                          <a:spcPct val="107000"/>
                        </a:lnSpc>
                        <a:spcAft>
                          <a:spcPts val="0"/>
                        </a:spcAft>
                      </a:pPr>
                      <a:r>
                        <a:rPr lang="en-IN" sz="1800" b="1" dirty="0">
                          <a:effectLst/>
                        </a:rPr>
                        <a:t>B. TECH.  THIRD YEAR (ELECTIVE-I)</a:t>
                      </a:r>
                      <a:endParaRPr lang="en-IN" sz="1800" b="1" dirty="0">
                        <a:effectLst/>
                        <a:latin typeface="+mn-lt"/>
                        <a:ea typeface="Calibri" panose="020F0502020204030204" pitchFamily="34" charset="0"/>
                        <a:cs typeface="Times New Roman" panose="02020603050405020304" pitchFamily="18" charset="0"/>
                      </a:endParaRPr>
                    </a:p>
                  </a:txBody>
                  <a:tcPr marL="49387" marR="49387" marT="0" marB="0">
                    <a:solidFill>
                      <a:schemeClr val="accent5">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5014228"/>
                  </a:ext>
                </a:extLst>
              </a:tr>
              <a:tr h="208982">
                <a:tc gridSpan="2">
                  <a:txBody>
                    <a:bodyPr/>
                    <a:lstStyle/>
                    <a:p>
                      <a:pPr>
                        <a:lnSpc>
                          <a:spcPct val="107000"/>
                        </a:lnSpc>
                        <a:spcAft>
                          <a:spcPts val="0"/>
                        </a:spcAft>
                      </a:pPr>
                      <a:r>
                        <a:rPr lang="en-IN" sz="1600" b="1" dirty="0">
                          <a:effectLst/>
                        </a:rPr>
                        <a:t>Course code</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a:txBody>
                    <a:bodyPr/>
                    <a:lstStyle/>
                    <a:p>
                      <a:pPr>
                        <a:lnSpc>
                          <a:spcPct val="107000"/>
                        </a:lnSpc>
                        <a:spcAft>
                          <a:spcPts val="0"/>
                        </a:spcAft>
                      </a:pPr>
                      <a:r>
                        <a:rPr lang="en-IN" sz="1600" b="1" dirty="0">
                          <a:effectLst/>
                        </a:rPr>
                        <a:t> </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dirty="0">
                          <a:effectLst/>
                        </a:rPr>
                        <a:t>L T P</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dirty="0">
                          <a:effectLst/>
                        </a:rPr>
                        <a:t>Credits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417689420"/>
                  </a:ext>
                </a:extLst>
              </a:tr>
              <a:tr h="326763">
                <a:tc gridSpan="2">
                  <a:txBody>
                    <a:bodyPr/>
                    <a:lstStyle/>
                    <a:p>
                      <a:pPr>
                        <a:lnSpc>
                          <a:spcPct val="107000"/>
                        </a:lnSpc>
                        <a:spcAft>
                          <a:spcPts val="0"/>
                        </a:spcAft>
                      </a:pPr>
                      <a:r>
                        <a:rPr lang="en-IN" sz="1600" b="1" dirty="0">
                          <a:effectLst/>
                        </a:rPr>
                        <a:t>Course title</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a:txBody>
                    <a:bodyPr/>
                    <a:lstStyle/>
                    <a:p>
                      <a:pPr>
                        <a:lnSpc>
                          <a:spcPct val="115000"/>
                        </a:lnSpc>
                        <a:spcAft>
                          <a:spcPts val="640"/>
                        </a:spcAft>
                      </a:pPr>
                      <a:r>
                        <a:rPr lang="en-IN" sz="1600" b="1" dirty="0">
                          <a:effectLst/>
                        </a:rPr>
                        <a:t>PREDICTIVE ANALYTICS</a:t>
                      </a:r>
                      <a:endParaRPr lang="en-IN" sz="1600" b="1" dirty="0">
                        <a:effectLst/>
                        <a:latin typeface="+mn-lt"/>
                        <a:ea typeface="Times New Roman" panose="02020603050405020304" pitchFamily="18"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dirty="0">
                          <a:effectLst/>
                        </a:rPr>
                        <a:t>3 0 0</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b="1" dirty="0">
                          <a:effectLst/>
                        </a:rPr>
                        <a:t>3</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2279471792"/>
                  </a:ext>
                </a:extLst>
              </a:tr>
              <a:tr h="220872">
                <a:tc gridSpan="5">
                  <a:txBody>
                    <a:bodyPr/>
                    <a:lstStyle/>
                    <a:p>
                      <a:pPr algn="just">
                        <a:lnSpc>
                          <a:spcPct val="107000"/>
                        </a:lnSpc>
                        <a:spcAft>
                          <a:spcPts val="0"/>
                        </a:spcAft>
                        <a:tabLst>
                          <a:tab pos="1533525" algn="l"/>
                        </a:tabLst>
                      </a:pPr>
                      <a:r>
                        <a:rPr lang="en-IN" sz="1600" b="1" dirty="0">
                          <a:effectLst/>
                        </a:rPr>
                        <a:t>Course objective:</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chemeClr val="accent5">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05072364"/>
                  </a:ext>
                </a:extLst>
              </a:tr>
              <a:tr h="438085">
                <a:tc gridSpan="5">
                  <a:txBody>
                    <a:bodyPr/>
                    <a:lstStyle/>
                    <a:p>
                      <a:pPr>
                        <a:lnSpc>
                          <a:spcPct val="107000"/>
                        </a:lnSpc>
                        <a:spcAft>
                          <a:spcPts val="0"/>
                        </a:spcAft>
                      </a:pPr>
                      <a:r>
                        <a:rPr lang="en-IN" sz="1600" dirty="0">
                          <a:effectLst/>
                        </a:rPr>
                        <a:t>To be able to solve complex problems that require discovering hidden patterns in the data and a deep understanding of intricate relationships between a large number of interdependent variables tasked with collecting, analyzing, and interpreting large amounts of data.</a:t>
                      </a: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21730407"/>
                  </a:ext>
                </a:extLst>
              </a:tr>
              <a:tr h="164396">
                <a:tc gridSpan="5">
                  <a:txBody>
                    <a:bodyPr/>
                    <a:lstStyle/>
                    <a:p>
                      <a:pPr algn="just">
                        <a:lnSpc>
                          <a:spcPct val="107000"/>
                        </a:lnSpc>
                        <a:spcAft>
                          <a:spcPts val="0"/>
                        </a:spcAft>
                      </a:pPr>
                      <a:r>
                        <a:rPr lang="en-IN" sz="1600" b="1" dirty="0">
                          <a:effectLst/>
                        </a:rPr>
                        <a:t>Pre-requisites: </a:t>
                      </a:r>
                      <a:r>
                        <a:rPr lang="en-IN" sz="1600" dirty="0">
                          <a:effectLst/>
                        </a:rPr>
                        <a:t>Basic concepts of Machine learning Algorithms</a:t>
                      </a: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91375207"/>
                  </a:ext>
                </a:extLst>
              </a:tr>
              <a:tr h="251053">
                <a:tc gridSpan="5">
                  <a:txBody>
                    <a:bodyPr/>
                    <a:lstStyle/>
                    <a:p>
                      <a:pPr algn="ctr">
                        <a:lnSpc>
                          <a:spcPct val="107000"/>
                        </a:lnSpc>
                        <a:spcAft>
                          <a:spcPts val="0"/>
                        </a:spcAft>
                      </a:pPr>
                      <a:r>
                        <a:rPr lang="en-IN" sz="1600" b="1" dirty="0">
                          <a:effectLst/>
                        </a:rPr>
                        <a:t>Course Contents / Syllabus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16137509"/>
                  </a:ext>
                </a:extLst>
              </a:tr>
              <a:tr h="242364">
                <a:tc>
                  <a:txBody>
                    <a:bodyPr/>
                    <a:lstStyle/>
                    <a:p>
                      <a:pPr>
                        <a:lnSpc>
                          <a:spcPct val="107000"/>
                        </a:lnSpc>
                        <a:spcAft>
                          <a:spcPts val="0"/>
                        </a:spcAft>
                      </a:pPr>
                      <a:r>
                        <a:rPr lang="en-IN" sz="1600" b="1" dirty="0">
                          <a:effectLst/>
                        </a:rPr>
                        <a:t>UNIT-I</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nSpc>
                          <a:spcPct val="115000"/>
                        </a:lnSpc>
                      </a:pPr>
                      <a:r>
                        <a:rPr lang="en-IN" sz="1600" b="1">
                          <a:effectLst/>
                        </a:rPr>
                        <a:t>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3440139698"/>
                  </a:ext>
                </a:extLst>
              </a:tr>
              <a:tr h="555334">
                <a:tc gridSpan="5">
                  <a:txBody>
                    <a:bodyPr/>
                    <a:lstStyle/>
                    <a:p>
                      <a:pPr algn="just">
                        <a:lnSpc>
                          <a:spcPct val="115000"/>
                        </a:lnSpc>
                        <a:spcAft>
                          <a:spcPts val="690"/>
                        </a:spcAft>
                      </a:pPr>
                      <a:r>
                        <a:rPr lang="en-US" sz="1600" dirty="0">
                          <a:effectLst/>
                        </a:rPr>
                        <a:t>Introduction to Predictive Analytics, Regression basics: Relationship between attributes using Covariance and Correlation, Relationship, between multiple variables: Regression (Linear, Multivariate) in prediction, Residual Analysis Identifying significant features, feature reduction using AIC, multi-collinearity, Non-normality and Hetero </a:t>
                      </a:r>
                      <a:r>
                        <a:rPr lang="en-US" sz="1600" dirty="0" err="1">
                          <a:effectLst/>
                        </a:rPr>
                        <a:t>scedasticity</a:t>
                      </a:r>
                      <a:r>
                        <a:rPr lang="en-US" sz="1600" dirty="0">
                          <a:effectLst/>
                        </a:rPr>
                        <a:t>, Hypothesis testing of Regression Model, Confidence intervals of Slope, R-square and goodness of fit, Influential Observations – Leverage.</a:t>
                      </a:r>
                      <a:endParaRPr lang="en-IN" sz="1600" dirty="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5739979"/>
                  </a:ext>
                </a:extLst>
              </a:tr>
              <a:tr h="176697">
                <a:tc>
                  <a:txBody>
                    <a:bodyPr/>
                    <a:lstStyle/>
                    <a:p>
                      <a:pPr>
                        <a:lnSpc>
                          <a:spcPct val="107000"/>
                        </a:lnSpc>
                        <a:spcAft>
                          <a:spcPts val="0"/>
                        </a:spcAft>
                      </a:pPr>
                      <a:r>
                        <a:rPr lang="en-IN" sz="1600" b="1" dirty="0">
                          <a:effectLst/>
                        </a:rPr>
                        <a:t>UNIT-II</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MULTIPLE 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306225901"/>
                  </a:ext>
                </a:extLst>
              </a:tr>
              <a:tr h="138834">
                <a:tc gridSpan="5">
                  <a:txBody>
                    <a:bodyPr/>
                    <a:lstStyle/>
                    <a:p>
                      <a:pPr algn="just">
                        <a:lnSpc>
                          <a:spcPct val="115000"/>
                        </a:lnSpc>
                        <a:spcAft>
                          <a:spcPts val="640"/>
                        </a:spcAft>
                      </a:pPr>
                      <a:r>
                        <a:rPr lang="en-IN" sz="1600">
                          <a:effectLst/>
                        </a:rPr>
                        <a:t>Polynomial Regression, Regularization methods, Lasso, Ridge and Elastic nets, Categorical Variables in Regression.</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56326967"/>
                  </a:ext>
                </a:extLst>
              </a:tr>
              <a:tr h="272545">
                <a:tc>
                  <a:txBody>
                    <a:bodyPr/>
                    <a:lstStyle/>
                    <a:p>
                      <a:pPr>
                        <a:lnSpc>
                          <a:spcPct val="107000"/>
                        </a:lnSpc>
                        <a:spcAft>
                          <a:spcPts val="0"/>
                        </a:spcAft>
                      </a:pPr>
                      <a:r>
                        <a:rPr lang="en-IN" sz="1600" b="1" dirty="0">
                          <a:effectLst/>
                        </a:rPr>
                        <a:t>UNIT-III</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nSpc>
                          <a:spcPct val="115000"/>
                        </a:lnSpc>
                      </a:pPr>
                      <a:r>
                        <a:rPr lang="en-IN" sz="1600" b="1">
                          <a:effectLst/>
                        </a:rPr>
                        <a:t>NON-LINEAR REGRESSION</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extLst>
                  <a:ext uri="{0D108BD9-81ED-4DB2-BD59-A6C34878D82A}">
                    <a16:rowId xmlns:a16="http://schemas.microsoft.com/office/drawing/2014/main" val="1647321885"/>
                  </a:ext>
                </a:extLst>
              </a:tr>
              <a:tr h="138834">
                <a:tc gridSpan="5">
                  <a:txBody>
                    <a:bodyPr/>
                    <a:lstStyle/>
                    <a:p>
                      <a:pPr algn="just">
                        <a:lnSpc>
                          <a:spcPct val="115000"/>
                        </a:lnSpc>
                        <a:spcAft>
                          <a:spcPts val="690"/>
                        </a:spcAft>
                      </a:pPr>
                      <a:r>
                        <a:rPr lang="en-IN" sz="1600" dirty="0">
                          <a:effectLst/>
                        </a:rPr>
                        <a:t>Logit function and interpretation, Types of error measures (ROCR), Logistic Regression in classification.</a:t>
                      </a:r>
                      <a:endParaRPr lang="en-IN" sz="1600" dirty="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81381178"/>
                  </a:ext>
                </a:extLst>
              </a:tr>
            </a:tbl>
          </a:graphicData>
        </a:graphic>
      </p:graphicFrame>
      <p:pic>
        <p:nvPicPr>
          <p:cNvPr id="8" name="Picture 2">
            <a:extLst>
              <a:ext uri="{FF2B5EF4-FFF2-40B4-BE49-F238E27FC236}">
                <a16:creationId xmlns:a16="http://schemas.microsoft.com/office/drawing/2014/main" id="{187C76CF-34CE-16BE-85C7-ED82CC21D6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3DB9AC42-345F-9F12-8EC7-C98722D7E435}"/>
              </a:ext>
            </a:extLst>
          </p:cNvPr>
          <p:cNvSpPr txBox="1">
            <a:spLocks/>
          </p:cNvSpPr>
          <p:nvPr/>
        </p:nvSpPr>
        <p:spPr>
          <a:xfrm>
            <a:off x="1676400" y="0"/>
            <a:ext cx="7467600"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sp>
        <p:nvSpPr>
          <p:cNvPr id="3" name="Footer Placeholder 2">
            <a:extLst>
              <a:ext uri="{FF2B5EF4-FFF2-40B4-BE49-F238E27FC236}">
                <a16:creationId xmlns:a16="http://schemas.microsoft.com/office/drawing/2014/main" id="{5094EFAA-7522-F155-1559-466BA63FF64B}"/>
              </a:ext>
            </a:extLst>
          </p:cNvPr>
          <p:cNvSpPr>
            <a:spLocks noGrp="1"/>
          </p:cNvSpPr>
          <p:nvPr>
            <p:ph type="ftr" sz="quarter" idx="11"/>
          </p:nvPr>
        </p:nvSpPr>
        <p:spPr/>
        <p:txBody>
          <a:bodyPr/>
          <a:lstStyle/>
          <a:p>
            <a:r>
              <a:rPr lang="de-DE"/>
              <a:t>SOVERS SINGH BISHT</a:t>
            </a:r>
            <a:endParaRPr lang="en-US" dirty="0"/>
          </a:p>
        </p:txBody>
      </p:sp>
      <p:pic>
        <p:nvPicPr>
          <p:cNvPr id="5" name="Picture 4" descr="A screenshot of a computer&#10;&#10;Description automatically generated">
            <a:extLst>
              <a:ext uri="{FF2B5EF4-FFF2-40B4-BE49-F238E27FC236}">
                <a16:creationId xmlns:a16="http://schemas.microsoft.com/office/drawing/2014/main" id="{26A7F71B-389B-C75A-11AA-2C7B0C4D28E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7617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1A492F2-C34D-4703-8669-C074CC18CDB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40C30AB2-F4D5-42FF-8927-46CF219D0AED}"/>
              </a:ext>
            </a:extLst>
          </p:cNvPr>
          <p:cNvSpPr txBox="1"/>
          <p:nvPr/>
        </p:nvSpPr>
        <p:spPr>
          <a:xfrm>
            <a:off x="128656" y="838200"/>
            <a:ext cx="8786744" cy="2585323"/>
          </a:xfrm>
          <a:prstGeom prst="rect">
            <a:avLst/>
          </a:prstGeom>
          <a:noFill/>
        </p:spPr>
        <p:txBody>
          <a:bodyPr wrap="square">
            <a:spAutoFit/>
          </a:bodyPr>
          <a:lstStyle/>
          <a:p>
            <a:r>
              <a:rPr lang="en-US" dirty="0"/>
              <a:t>On installing these packages then prepare the data. To prepare data, at first one needs to split the data into train set and test set. Then one needs to normalize the data. On doing so, automatically the categorical variables are removed. Once the data is set and prepared, one can start with Linear Discriminant Analysis using the </a:t>
            </a:r>
            <a:r>
              <a:rPr lang="en-US" dirty="0" err="1"/>
              <a:t>lda</a:t>
            </a:r>
            <a:r>
              <a:rPr lang="en-US" dirty="0"/>
              <a:t>() function.</a:t>
            </a:r>
          </a:p>
          <a:p>
            <a:endParaRPr lang="en-US" dirty="0"/>
          </a:p>
          <a:p>
            <a:r>
              <a:rPr lang="en-US" dirty="0"/>
              <a:t>At first, the LDA algorithm tries to find the directions that can maximize the separation among the classes. Then it uses these directions for predicting the class of each and every individual. These directions are known as linear discriminants and are a linear combinations of the predictor variables.</a:t>
            </a:r>
            <a:endParaRPr lang="en-IN" dirty="0"/>
          </a:p>
        </p:txBody>
      </p:sp>
      <p:pic>
        <p:nvPicPr>
          <p:cNvPr id="11" name="Picture 2">
            <a:extLst>
              <a:ext uri="{FF2B5EF4-FFF2-40B4-BE49-F238E27FC236}">
                <a16:creationId xmlns:a16="http://schemas.microsoft.com/office/drawing/2014/main" id="{72D682A8-3374-4DE5-A77A-F0649FAAAD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5B77652-5F03-83B1-BE6B-D95731F42A8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7776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421491F-0857-45F5-92CC-946D570FDB8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649DABBC-FA16-4F11-8B96-1593B9F733E0}"/>
              </a:ext>
            </a:extLst>
          </p:cNvPr>
          <p:cNvSpPr txBox="1"/>
          <p:nvPr/>
        </p:nvSpPr>
        <p:spPr>
          <a:xfrm>
            <a:off x="304800" y="739312"/>
            <a:ext cx="8534400" cy="3170099"/>
          </a:xfrm>
          <a:prstGeom prst="rect">
            <a:avLst/>
          </a:prstGeom>
          <a:noFill/>
        </p:spPr>
        <p:txBody>
          <a:bodyPr wrap="square">
            <a:spAutoFit/>
          </a:bodyPr>
          <a:lstStyle/>
          <a:p>
            <a:r>
              <a:rPr lang="en-US" sz="2000" b="1" dirty="0"/>
              <a:t>Explanation of the function </a:t>
            </a:r>
            <a:r>
              <a:rPr lang="en-US" sz="2000" b="1" dirty="0" err="1"/>
              <a:t>lda</a:t>
            </a:r>
            <a:r>
              <a:rPr lang="en-US" sz="2000" b="1" dirty="0"/>
              <a:t>() </a:t>
            </a:r>
          </a:p>
          <a:p>
            <a:r>
              <a:rPr lang="en-US" dirty="0"/>
              <a:t>Before implementing the linear discriminant analysis, let us discuss the things to consider:</a:t>
            </a:r>
          </a:p>
          <a:p>
            <a:endParaRPr lang="en-US" dirty="0"/>
          </a:p>
          <a:p>
            <a:r>
              <a:rPr lang="en-US" dirty="0"/>
              <a:t>One needs to inspect the univariate distributions of each and every variable. It must be normally distributed. If not, then transform using either the log and root function for exponential distribution or the Box-Cox method for skewed distribution.</a:t>
            </a:r>
          </a:p>
          <a:p>
            <a:r>
              <a:rPr lang="en-US" dirty="0"/>
              <a:t>One needs to remove the outliers of the data and then standardize the variables in order to make the scale comparable.</a:t>
            </a:r>
          </a:p>
          <a:p>
            <a:r>
              <a:rPr lang="en-US" dirty="0"/>
              <a:t>Let us assume that the dependent variable i.e. Y is discrete.</a:t>
            </a:r>
          </a:p>
          <a:p>
            <a:r>
              <a:rPr lang="en-US" dirty="0"/>
              <a:t>LDA assumes that the predictors are normally distributed i.e. they come from gaussian distribution. Various classes have class specific means and equal covariance or variance.</a:t>
            </a:r>
            <a:endParaRPr lang="en-IN" dirty="0"/>
          </a:p>
        </p:txBody>
      </p:sp>
      <p:sp>
        <p:nvSpPr>
          <p:cNvPr id="11" name="TextBox 10">
            <a:extLst>
              <a:ext uri="{FF2B5EF4-FFF2-40B4-BE49-F238E27FC236}">
                <a16:creationId xmlns:a16="http://schemas.microsoft.com/office/drawing/2014/main" id="{87211887-8557-4322-AE15-3080174C3E5F}"/>
              </a:ext>
            </a:extLst>
          </p:cNvPr>
          <p:cNvSpPr txBox="1"/>
          <p:nvPr/>
        </p:nvSpPr>
        <p:spPr>
          <a:xfrm>
            <a:off x="457200" y="3981271"/>
            <a:ext cx="8229600" cy="646331"/>
          </a:xfrm>
          <a:prstGeom prst="rect">
            <a:avLst/>
          </a:prstGeom>
          <a:noFill/>
        </p:spPr>
        <p:txBody>
          <a:bodyPr wrap="square">
            <a:spAutoFit/>
          </a:bodyPr>
          <a:lstStyle/>
          <a:p>
            <a:r>
              <a:rPr lang="en-US" dirty="0"/>
              <a:t>Under the MASS package, we have the </a:t>
            </a:r>
            <a:r>
              <a:rPr lang="en-US" dirty="0" err="1"/>
              <a:t>lda</a:t>
            </a:r>
            <a:r>
              <a:rPr lang="en-US" dirty="0"/>
              <a:t>() function for computing the linear discriminant analysis. Let’s see the default method of using the </a:t>
            </a:r>
            <a:r>
              <a:rPr lang="en-US" dirty="0" err="1"/>
              <a:t>lda</a:t>
            </a:r>
            <a:r>
              <a:rPr lang="en-US" dirty="0"/>
              <a:t>() function.</a:t>
            </a:r>
            <a:endParaRPr lang="en-IN" dirty="0"/>
          </a:p>
        </p:txBody>
      </p:sp>
      <p:pic>
        <p:nvPicPr>
          <p:cNvPr id="12" name="Picture 2">
            <a:extLst>
              <a:ext uri="{FF2B5EF4-FFF2-40B4-BE49-F238E27FC236}">
                <a16:creationId xmlns:a16="http://schemas.microsoft.com/office/drawing/2014/main" id="{8C2DF775-9F3E-4BB4-A2AB-16ADD074C9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3222822-66FA-D017-3C97-CACD32279E7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8040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90A0C32-95FA-44CE-B5BA-B925640923D5}"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D71977F8-A226-4757-BC96-AC00B914728C}"/>
              </a:ext>
            </a:extLst>
          </p:cNvPr>
          <p:cNvPicPr>
            <a:picLocks noChangeAspect="1"/>
          </p:cNvPicPr>
          <p:nvPr/>
        </p:nvPicPr>
        <p:blipFill rotWithShape="1">
          <a:blip r:embed="rId3"/>
          <a:srcRect l="23333" t="24803" r="31667" b="12945"/>
          <a:stretch/>
        </p:blipFill>
        <p:spPr>
          <a:xfrm>
            <a:off x="128656" y="848604"/>
            <a:ext cx="8710544" cy="5872871"/>
          </a:xfrm>
          <a:prstGeom prst="rect">
            <a:avLst/>
          </a:prstGeom>
        </p:spPr>
      </p:pic>
      <p:pic>
        <p:nvPicPr>
          <p:cNvPr id="10" name="Picture 2">
            <a:extLst>
              <a:ext uri="{FF2B5EF4-FFF2-40B4-BE49-F238E27FC236}">
                <a16:creationId xmlns:a16="http://schemas.microsoft.com/office/drawing/2014/main" id="{AB8ECA76-3757-4B95-99D6-B0CD39B93C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3D722F1-C1F2-07D6-017A-3CC95A3D54E0}"/>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851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238E313E-66E3-4E7E-9FF0-3E1641F0E28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E19F5F27-4113-4CE2-80FC-4017D9CDE47B}"/>
              </a:ext>
            </a:extLst>
          </p:cNvPr>
          <p:cNvSpPr txBox="1"/>
          <p:nvPr/>
        </p:nvSpPr>
        <p:spPr>
          <a:xfrm>
            <a:off x="0" y="838200"/>
            <a:ext cx="9144000" cy="2308324"/>
          </a:xfrm>
          <a:prstGeom prst="rect">
            <a:avLst/>
          </a:prstGeom>
          <a:noFill/>
        </p:spPr>
        <p:txBody>
          <a:bodyPr wrap="square">
            <a:spAutoFit/>
          </a:bodyPr>
          <a:lstStyle/>
          <a:p>
            <a:r>
              <a:rPr lang="en-US" dirty="0"/>
              <a:t>The function </a:t>
            </a:r>
            <a:r>
              <a:rPr lang="en-US" dirty="0" err="1"/>
              <a:t>lda</a:t>
            </a:r>
            <a:r>
              <a:rPr lang="en-US" dirty="0"/>
              <a:t>() has the following elements in it’s output:</a:t>
            </a:r>
          </a:p>
          <a:p>
            <a:endParaRPr lang="en-US" dirty="0"/>
          </a:p>
          <a:p>
            <a:r>
              <a:rPr lang="en-US" dirty="0"/>
              <a:t>Prior possibilities of groups i.e. in each and every group the proportion of the training observations.</a:t>
            </a:r>
          </a:p>
          <a:p>
            <a:r>
              <a:rPr lang="en-US" dirty="0"/>
              <a:t>Group means i.e. the group’s center of gravity and is used to show in a group the mean of each and every variable.</a:t>
            </a:r>
          </a:p>
          <a:p>
            <a:r>
              <a:rPr lang="en-US" dirty="0"/>
              <a:t>Coefficients of linear discriminants </a:t>
            </a:r>
            <a:r>
              <a:rPr lang="en-US" dirty="0" err="1"/>
              <a:t>i.e</a:t>
            </a:r>
            <a:r>
              <a:rPr lang="en-US" dirty="0"/>
              <a:t> the linear combination of the predictor variables which are used to form the decision rule of LDA.</a:t>
            </a:r>
            <a:endParaRPr lang="en-IN" dirty="0"/>
          </a:p>
        </p:txBody>
      </p:sp>
      <p:sp>
        <p:nvSpPr>
          <p:cNvPr id="11" name="TextBox 10">
            <a:extLst>
              <a:ext uri="{FF2B5EF4-FFF2-40B4-BE49-F238E27FC236}">
                <a16:creationId xmlns:a16="http://schemas.microsoft.com/office/drawing/2014/main" id="{0AA40816-763C-4A16-9145-0F857A75A6EB}"/>
              </a:ext>
            </a:extLst>
          </p:cNvPr>
          <p:cNvSpPr txBox="1"/>
          <p:nvPr/>
        </p:nvSpPr>
        <p:spPr>
          <a:xfrm>
            <a:off x="128656" y="3323272"/>
            <a:ext cx="8710544" cy="1200329"/>
          </a:xfrm>
          <a:prstGeom prst="rect">
            <a:avLst/>
          </a:prstGeom>
          <a:noFill/>
        </p:spPr>
        <p:txBody>
          <a:bodyPr wrap="square">
            <a:spAutoFit/>
          </a:bodyPr>
          <a:lstStyle/>
          <a:p>
            <a:r>
              <a:rPr lang="en-US" dirty="0"/>
              <a:t>Example:</a:t>
            </a:r>
          </a:p>
          <a:p>
            <a:endParaRPr lang="en-US" dirty="0"/>
          </a:p>
          <a:p>
            <a:r>
              <a:rPr lang="en-US" dirty="0"/>
              <a:t>Let us see how Linear Discriminant Analysis is computed using the </a:t>
            </a:r>
            <a:r>
              <a:rPr lang="en-US" dirty="0" err="1"/>
              <a:t>lda</a:t>
            </a:r>
            <a:r>
              <a:rPr lang="en-US" dirty="0"/>
              <a:t>() function. Let’s use the iris data set of R Studio. </a:t>
            </a:r>
            <a:endParaRPr lang="en-IN" dirty="0"/>
          </a:p>
        </p:txBody>
      </p:sp>
      <p:pic>
        <p:nvPicPr>
          <p:cNvPr id="12" name="Picture 2">
            <a:extLst>
              <a:ext uri="{FF2B5EF4-FFF2-40B4-BE49-F238E27FC236}">
                <a16:creationId xmlns:a16="http://schemas.microsoft.com/office/drawing/2014/main" id="{FC724888-6419-4CA2-814C-DE1AB5482F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EBBFE642-9B0D-2B5C-7C58-05E595311D1D}"/>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6772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437A85D-7C62-4088-8DEE-68D7EA9CF1D0}"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FFAAB2B3-5B2F-4D71-BB99-247CD831F0D9}"/>
              </a:ext>
            </a:extLst>
          </p:cNvPr>
          <p:cNvPicPr>
            <a:picLocks noChangeAspect="1"/>
          </p:cNvPicPr>
          <p:nvPr/>
        </p:nvPicPr>
        <p:blipFill rotWithShape="1">
          <a:blip r:embed="rId3"/>
          <a:srcRect l="23333" t="24803" r="43333" b="14427"/>
          <a:stretch/>
        </p:blipFill>
        <p:spPr>
          <a:xfrm>
            <a:off x="48764" y="716578"/>
            <a:ext cx="9095235" cy="6141422"/>
          </a:xfrm>
          <a:prstGeom prst="rect">
            <a:avLst/>
          </a:prstGeom>
        </p:spPr>
      </p:pic>
      <p:pic>
        <p:nvPicPr>
          <p:cNvPr id="10" name="Picture 2">
            <a:extLst>
              <a:ext uri="{FF2B5EF4-FFF2-40B4-BE49-F238E27FC236}">
                <a16:creationId xmlns:a16="http://schemas.microsoft.com/office/drawing/2014/main" id="{7F8AF577-F69F-4862-987B-D14D9611BF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D7463BB8-46AA-C39A-E875-E70416EF1E3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9781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34E276B-49E8-4A12-BAFB-0FBFD88982A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45192F69-6932-4831-A88E-3F2C152643F3}"/>
              </a:ext>
            </a:extLst>
          </p:cNvPr>
          <p:cNvPicPr>
            <a:picLocks noChangeAspect="1"/>
          </p:cNvPicPr>
          <p:nvPr/>
        </p:nvPicPr>
        <p:blipFill rotWithShape="1">
          <a:blip r:embed="rId3"/>
          <a:srcRect l="22083" t="32213" r="40834" b="9981"/>
          <a:stretch/>
        </p:blipFill>
        <p:spPr>
          <a:xfrm>
            <a:off x="128656" y="876676"/>
            <a:ext cx="8558144" cy="5479673"/>
          </a:xfrm>
          <a:prstGeom prst="rect">
            <a:avLst/>
          </a:prstGeom>
        </p:spPr>
      </p:pic>
      <p:pic>
        <p:nvPicPr>
          <p:cNvPr id="10" name="Picture 2">
            <a:extLst>
              <a:ext uri="{FF2B5EF4-FFF2-40B4-BE49-F238E27FC236}">
                <a16:creationId xmlns:a16="http://schemas.microsoft.com/office/drawing/2014/main" id="{B82D8AEE-CEEE-4B44-943C-C8E51FF7A6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27018F34-6FA4-4FCF-DAB1-C29CB523CA3A}"/>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899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5505FE6A-E8F6-41E0-B7B3-FB5257A34145}"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pic>
        <p:nvPicPr>
          <p:cNvPr id="3" name="Picture 2">
            <a:extLst>
              <a:ext uri="{FF2B5EF4-FFF2-40B4-BE49-F238E27FC236}">
                <a16:creationId xmlns:a16="http://schemas.microsoft.com/office/drawing/2014/main" id="{0FD52F26-0BCE-4620-97D0-92A422998788}"/>
              </a:ext>
            </a:extLst>
          </p:cNvPr>
          <p:cNvPicPr>
            <a:picLocks noChangeAspect="1"/>
          </p:cNvPicPr>
          <p:nvPr/>
        </p:nvPicPr>
        <p:blipFill rotWithShape="1">
          <a:blip r:embed="rId3"/>
          <a:srcRect l="22500" t="26285" r="31667" b="18874"/>
          <a:stretch/>
        </p:blipFill>
        <p:spPr>
          <a:xfrm>
            <a:off x="132666" y="856625"/>
            <a:ext cx="8782734" cy="5864850"/>
          </a:xfrm>
          <a:prstGeom prst="rect">
            <a:avLst/>
          </a:prstGeom>
        </p:spPr>
      </p:pic>
      <p:pic>
        <p:nvPicPr>
          <p:cNvPr id="10" name="Picture 2">
            <a:extLst>
              <a:ext uri="{FF2B5EF4-FFF2-40B4-BE49-F238E27FC236}">
                <a16:creationId xmlns:a16="http://schemas.microsoft.com/office/drawing/2014/main" id="{E38BF372-9B8A-4113-971E-455B058A0A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A6170170-51EC-18E8-C694-1C6903A7035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636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C68E8-0031-48FE-A84E-65BFF8F23123}"/>
              </a:ext>
            </a:extLst>
          </p:cNvPr>
          <p:cNvSpPr txBox="1">
            <a:spLocks/>
          </p:cNvSpPr>
          <p:nvPr/>
        </p:nvSpPr>
        <p:spPr>
          <a:xfrm>
            <a:off x="1464534" y="0"/>
            <a:ext cx="7686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ctr">
              <a:lnSpc>
                <a:spcPct val="150000"/>
              </a:lnSpc>
              <a:buNone/>
            </a:pPr>
            <a:r>
              <a:rPr lang="en-US" sz="2400" b="1" i="0" u="none" strike="noStrike" baseline="0" dirty="0"/>
              <a:t>Viewing Named Objects, Structure of Data</a:t>
            </a:r>
          </a:p>
        </p:txBody>
      </p:sp>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116C209-7EF0-4FB4-A7F1-DB5E6401466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CF169D2A-D28F-45CC-82FB-CFE80D40DFA9}"/>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Factor analysis and Linear Discriminant Analysis </a:t>
            </a:r>
          </a:p>
        </p:txBody>
      </p:sp>
      <p:sp>
        <p:nvSpPr>
          <p:cNvPr id="10" name="TextBox 9">
            <a:extLst>
              <a:ext uri="{FF2B5EF4-FFF2-40B4-BE49-F238E27FC236}">
                <a16:creationId xmlns:a16="http://schemas.microsoft.com/office/drawing/2014/main" id="{681AD21A-4F20-4A20-A803-CF69AFB1198B}"/>
              </a:ext>
            </a:extLst>
          </p:cNvPr>
          <p:cNvSpPr txBox="1"/>
          <p:nvPr/>
        </p:nvSpPr>
        <p:spPr>
          <a:xfrm>
            <a:off x="152400" y="762000"/>
            <a:ext cx="4604084" cy="369332"/>
          </a:xfrm>
          <a:prstGeom prst="rect">
            <a:avLst/>
          </a:prstGeom>
          <a:noFill/>
        </p:spPr>
        <p:txBody>
          <a:bodyPr wrap="square">
            <a:spAutoFit/>
          </a:bodyPr>
          <a:lstStyle/>
          <a:p>
            <a:r>
              <a:rPr lang="en-IN" dirty="0"/>
              <a:t>Output:</a:t>
            </a:r>
          </a:p>
        </p:txBody>
      </p:sp>
      <p:pic>
        <p:nvPicPr>
          <p:cNvPr id="3" name="Picture 2">
            <a:extLst>
              <a:ext uri="{FF2B5EF4-FFF2-40B4-BE49-F238E27FC236}">
                <a16:creationId xmlns:a16="http://schemas.microsoft.com/office/drawing/2014/main" id="{F9C8E472-76CC-4344-9FF7-DF72AB0AFFF2}"/>
              </a:ext>
            </a:extLst>
          </p:cNvPr>
          <p:cNvPicPr>
            <a:picLocks noChangeAspect="1"/>
          </p:cNvPicPr>
          <p:nvPr/>
        </p:nvPicPr>
        <p:blipFill>
          <a:blip r:embed="rId3"/>
          <a:stretch>
            <a:fillRect/>
          </a:stretch>
        </p:blipFill>
        <p:spPr>
          <a:xfrm>
            <a:off x="1981200" y="946666"/>
            <a:ext cx="3689684" cy="2787134"/>
          </a:xfrm>
          <a:prstGeom prst="rect">
            <a:avLst/>
          </a:prstGeom>
        </p:spPr>
      </p:pic>
      <p:sp>
        <p:nvSpPr>
          <p:cNvPr id="12" name="TextBox 11">
            <a:extLst>
              <a:ext uri="{FF2B5EF4-FFF2-40B4-BE49-F238E27FC236}">
                <a16:creationId xmlns:a16="http://schemas.microsoft.com/office/drawing/2014/main" id="{13A6F35D-F4B1-4E0A-B606-01C83A3B0B2C}"/>
              </a:ext>
            </a:extLst>
          </p:cNvPr>
          <p:cNvSpPr txBox="1"/>
          <p:nvPr/>
        </p:nvSpPr>
        <p:spPr>
          <a:xfrm>
            <a:off x="152400" y="3711476"/>
            <a:ext cx="8839200" cy="2339102"/>
          </a:xfrm>
          <a:prstGeom prst="rect">
            <a:avLst/>
          </a:prstGeom>
          <a:noFill/>
        </p:spPr>
        <p:txBody>
          <a:bodyPr wrap="square">
            <a:spAutoFit/>
          </a:bodyPr>
          <a:lstStyle/>
          <a:p>
            <a:r>
              <a:rPr lang="en-US" sz="2000" b="1" dirty="0"/>
              <a:t>Applications</a:t>
            </a:r>
          </a:p>
          <a:p>
            <a:r>
              <a:rPr lang="en-US" dirty="0"/>
              <a:t>1. In Face Recognition System, LDA is used to generate a more reduced and manageable number of features before classifications.</a:t>
            </a:r>
          </a:p>
          <a:p>
            <a:r>
              <a:rPr lang="en-US" dirty="0"/>
              <a:t>2. In Customer Identification System, LDA helps to identify and choose the features which can be used to describe the characteristics or features of a group of customers who can buy a particular item or product from a shopping mall.</a:t>
            </a:r>
          </a:p>
          <a:p>
            <a:r>
              <a:rPr lang="en-US" dirty="0"/>
              <a:t>3. In field of Medical Science, LDA helps to identify the features of various diseases and classify it as mild or moderate or severe based on the patient’s symptoms.</a:t>
            </a:r>
            <a:endParaRPr lang="en-IN" dirty="0"/>
          </a:p>
        </p:txBody>
      </p:sp>
      <p:pic>
        <p:nvPicPr>
          <p:cNvPr id="11" name="Picture 2">
            <a:extLst>
              <a:ext uri="{FF2B5EF4-FFF2-40B4-BE49-F238E27FC236}">
                <a16:creationId xmlns:a16="http://schemas.microsoft.com/office/drawing/2014/main" id="{EEA83028-FCE2-40C4-8649-A9BA91A2E3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1C33F5D-D32C-2B4D-5912-95052AAF9F0D}"/>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6243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37CBC05-1E01-4235-9E51-2BFF0CF99D49}"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68</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SOVERS SINGH BISHT</a:t>
            </a:r>
            <a:endParaRPr lang="en-US" dirty="0"/>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 </a:t>
            </a:r>
            <a:r>
              <a:rPr lang="en-US" sz="2000" dirty="0"/>
              <a:t>Univariate involves the analysis of a single variable while multivariate analysis examines two or more variables. Most multivariate analysis involves a dependent variable and multiple independent variables.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R programming  basics.</a:t>
            </a:r>
            <a:endParaRPr lang="en-IN" sz="2000" dirty="0"/>
          </a:p>
          <a:p>
            <a:pPr marL="0" indent="0" algn="just">
              <a:lnSpc>
                <a:spcPct val="150000"/>
              </a:lnSpc>
              <a:buNone/>
            </a:pPr>
            <a:endParaRPr lang="en-IN" sz="1650" b="1" dirty="0"/>
          </a:p>
        </p:txBody>
      </p:sp>
      <p:sp>
        <p:nvSpPr>
          <p:cNvPr id="7" name="Title 1">
            <a:extLst>
              <a:ext uri="{FF2B5EF4-FFF2-40B4-BE49-F238E27FC236}">
                <a16:creationId xmlns:a16="http://schemas.microsoft.com/office/drawing/2014/main" id="{2A4E84DE-608A-41EA-8075-EFA78E19B99D}"/>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2">
            <a:extLst>
              <a:ext uri="{FF2B5EF4-FFF2-40B4-BE49-F238E27FC236}">
                <a16:creationId xmlns:a16="http://schemas.microsoft.com/office/drawing/2014/main" id="{29EA6C01-6409-4D86-B7D1-7429725043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3" name="Picture 2" descr="A screenshot of a computer&#10;&#10;Description automatically generated">
            <a:extLst>
              <a:ext uri="{FF2B5EF4-FFF2-40B4-BE49-F238E27FC236}">
                <a16:creationId xmlns:a16="http://schemas.microsoft.com/office/drawing/2014/main" id="{0D73CF88-3AA7-CD4D-CB03-8C68B5F8990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8500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BD025CE8-6D15-44DB-9EAF-FF4F7C4A1E47}"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69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E51E9A5-E3A2-4C21-9DB8-19617BC06D7D}"/>
              </a:ext>
            </a:extLst>
          </p:cNvPr>
          <p:cNvSpPr txBox="1"/>
          <p:nvPr/>
        </p:nvSpPr>
        <p:spPr>
          <a:xfrm>
            <a:off x="128656" y="813815"/>
            <a:ext cx="8886688" cy="707886"/>
          </a:xfrm>
          <a:prstGeom prst="rect">
            <a:avLst/>
          </a:prstGeom>
          <a:noFill/>
        </p:spPr>
        <p:txBody>
          <a:bodyPr wrap="square">
            <a:spAutoFit/>
          </a:bodyPr>
          <a:lstStyle/>
          <a:p>
            <a:pPr algn="ctr"/>
            <a:r>
              <a:rPr lang="en-US" sz="2000" b="1" dirty="0">
                <a:solidFill>
                  <a:schemeClr val="accent1"/>
                </a:solidFill>
              </a:rPr>
              <a:t>Exploratory Analysis Using Univariate, Bivariate, and Multivariate Analysis Techniques</a:t>
            </a:r>
            <a:endParaRPr lang="en-IN" sz="2000" b="1" dirty="0">
              <a:solidFill>
                <a:schemeClr val="accent1"/>
              </a:solidFill>
            </a:endParaRPr>
          </a:p>
        </p:txBody>
      </p:sp>
      <p:sp>
        <p:nvSpPr>
          <p:cNvPr id="12" name="TextBox 11">
            <a:extLst>
              <a:ext uri="{FF2B5EF4-FFF2-40B4-BE49-F238E27FC236}">
                <a16:creationId xmlns:a16="http://schemas.microsoft.com/office/drawing/2014/main" id="{4662DA46-9238-4D0D-A6C1-54B0099690C0}"/>
              </a:ext>
            </a:extLst>
          </p:cNvPr>
          <p:cNvSpPr txBox="1"/>
          <p:nvPr/>
        </p:nvSpPr>
        <p:spPr>
          <a:xfrm>
            <a:off x="128656" y="1600200"/>
            <a:ext cx="8329544" cy="4031873"/>
          </a:xfrm>
          <a:prstGeom prst="rect">
            <a:avLst/>
          </a:prstGeom>
          <a:noFill/>
        </p:spPr>
        <p:txBody>
          <a:bodyPr wrap="square">
            <a:spAutoFit/>
          </a:bodyPr>
          <a:lstStyle/>
          <a:p>
            <a:r>
              <a:rPr lang="en-US" sz="2000" b="1" dirty="0"/>
              <a:t>Introduction</a:t>
            </a:r>
          </a:p>
          <a:p>
            <a:r>
              <a:rPr lang="en-US" dirty="0"/>
              <a:t>Data is everywhere around us, in spreadsheets, on various social media platforms, in survey forms, and more. The process of cleaning, transforming, interpreting, analyzing, and visualizing this data to extract useful information and gain valuable insights to make more effective business decisions is called Data Analysis.</a:t>
            </a:r>
          </a:p>
          <a:p>
            <a:endParaRPr lang="en-US" dirty="0"/>
          </a:p>
          <a:p>
            <a:r>
              <a:rPr lang="en-US" sz="2000" b="1" dirty="0"/>
              <a:t> Data Analysis can be organized into 6 types</a:t>
            </a:r>
          </a:p>
          <a:p>
            <a:endParaRPr lang="en-US" dirty="0"/>
          </a:p>
          <a:p>
            <a:pPr marL="342900" indent="-342900">
              <a:buFont typeface="+mj-lt"/>
              <a:buAutoNum type="arabicPeriod"/>
            </a:pPr>
            <a:r>
              <a:rPr lang="en-US" dirty="0"/>
              <a:t>  Exploratory Analysis</a:t>
            </a:r>
          </a:p>
          <a:p>
            <a:pPr marL="342900" indent="-342900">
              <a:buFont typeface="+mj-lt"/>
              <a:buAutoNum type="arabicPeriod"/>
            </a:pPr>
            <a:r>
              <a:rPr lang="en-US" dirty="0"/>
              <a:t>  Descriptive Analysis</a:t>
            </a:r>
          </a:p>
          <a:p>
            <a:pPr marL="342900" indent="-342900">
              <a:buFont typeface="+mj-lt"/>
              <a:buAutoNum type="arabicPeriod"/>
            </a:pPr>
            <a:r>
              <a:rPr lang="en-US" dirty="0"/>
              <a:t>  Inferential Analysis</a:t>
            </a:r>
          </a:p>
          <a:p>
            <a:pPr marL="342900" indent="-342900">
              <a:buFont typeface="+mj-lt"/>
              <a:buAutoNum type="arabicPeriod"/>
            </a:pPr>
            <a:r>
              <a:rPr lang="en-US" dirty="0"/>
              <a:t>  Predictive Analysis</a:t>
            </a:r>
          </a:p>
          <a:p>
            <a:pPr marL="342900" indent="-342900">
              <a:buFont typeface="+mj-lt"/>
              <a:buAutoNum type="arabicPeriod"/>
            </a:pPr>
            <a:r>
              <a:rPr lang="en-US" dirty="0"/>
              <a:t>  Causal Analysis</a:t>
            </a:r>
          </a:p>
          <a:p>
            <a:pPr marL="342900" indent="-342900">
              <a:buFont typeface="+mj-lt"/>
              <a:buAutoNum type="arabicPeriod"/>
            </a:pPr>
            <a:r>
              <a:rPr lang="en-US" dirty="0"/>
              <a:t>  Mechanistic Analysis</a:t>
            </a:r>
            <a:endParaRPr lang="en-IN" dirty="0"/>
          </a:p>
        </p:txBody>
      </p:sp>
      <p:pic>
        <p:nvPicPr>
          <p:cNvPr id="9" name="Picture 2">
            <a:extLst>
              <a:ext uri="{FF2B5EF4-FFF2-40B4-BE49-F238E27FC236}">
                <a16:creationId xmlns:a16="http://schemas.microsoft.com/office/drawing/2014/main" id="{936DC58C-A607-4631-B6C9-2A3B995A8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16A491C-5660-09EB-23E9-4A9AE41F3BD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656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D76ED4-C770-4576-A2CA-F18C37245AE2}" type="datetime1">
              <a:rPr lang="en-US" smtClean="0">
                <a:solidFill>
                  <a:prstClr val="black">
                    <a:tint val="75000"/>
                  </a:prstClr>
                </a:solidFill>
              </a:rPr>
              <a:t>7/11/2024</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dirty="0">
              <a:solidFill>
                <a:prstClr val="black">
                  <a:tint val="75000"/>
                </a:prstClr>
              </a:solidFill>
            </a:endParaRPr>
          </a:p>
        </p:txBody>
      </p:sp>
      <p:graphicFrame>
        <p:nvGraphicFramePr>
          <p:cNvPr id="2" name="Table 1"/>
          <p:cNvGraphicFramePr>
            <a:graphicFrameLocks noGrp="1"/>
          </p:cNvGraphicFramePr>
          <p:nvPr/>
        </p:nvGraphicFramePr>
        <p:xfrm>
          <a:off x="-3368" y="701498"/>
          <a:ext cx="9143999" cy="3373947"/>
        </p:xfrm>
        <a:graphic>
          <a:graphicData uri="http://schemas.openxmlformats.org/drawingml/2006/table">
            <a:tbl>
              <a:tblPr firstRow="1" firstCol="1" bandRow="1">
                <a:tableStyleId>{5940675A-B579-460E-94D1-54222C63F5DA}</a:tableStyleId>
              </a:tblPr>
              <a:tblGrid>
                <a:gridCol w="1263000">
                  <a:extLst>
                    <a:ext uri="{9D8B030D-6E8A-4147-A177-3AD203B41FA5}">
                      <a16:colId xmlns:a16="http://schemas.microsoft.com/office/drawing/2014/main" val="1541069910"/>
                    </a:ext>
                  </a:extLst>
                </a:gridCol>
                <a:gridCol w="191413">
                  <a:extLst>
                    <a:ext uri="{9D8B030D-6E8A-4147-A177-3AD203B41FA5}">
                      <a16:colId xmlns:a16="http://schemas.microsoft.com/office/drawing/2014/main" val="1164894793"/>
                    </a:ext>
                  </a:extLst>
                </a:gridCol>
                <a:gridCol w="142488">
                  <a:extLst>
                    <a:ext uri="{9D8B030D-6E8A-4147-A177-3AD203B41FA5}">
                      <a16:colId xmlns:a16="http://schemas.microsoft.com/office/drawing/2014/main" val="3742248287"/>
                    </a:ext>
                  </a:extLst>
                </a:gridCol>
                <a:gridCol w="4908644">
                  <a:extLst>
                    <a:ext uri="{9D8B030D-6E8A-4147-A177-3AD203B41FA5}">
                      <a16:colId xmlns:a16="http://schemas.microsoft.com/office/drawing/2014/main" val="3294516286"/>
                    </a:ext>
                  </a:extLst>
                </a:gridCol>
                <a:gridCol w="1189634">
                  <a:extLst>
                    <a:ext uri="{9D8B030D-6E8A-4147-A177-3AD203B41FA5}">
                      <a16:colId xmlns:a16="http://schemas.microsoft.com/office/drawing/2014/main" val="671190528"/>
                    </a:ext>
                  </a:extLst>
                </a:gridCol>
                <a:gridCol w="120549">
                  <a:extLst>
                    <a:ext uri="{9D8B030D-6E8A-4147-A177-3AD203B41FA5}">
                      <a16:colId xmlns:a16="http://schemas.microsoft.com/office/drawing/2014/main" val="1222276116"/>
                    </a:ext>
                  </a:extLst>
                </a:gridCol>
                <a:gridCol w="1328271">
                  <a:extLst>
                    <a:ext uri="{9D8B030D-6E8A-4147-A177-3AD203B41FA5}">
                      <a16:colId xmlns:a16="http://schemas.microsoft.com/office/drawing/2014/main" val="2936604744"/>
                    </a:ext>
                  </a:extLst>
                </a:gridCol>
              </a:tblGrid>
              <a:tr h="176697">
                <a:tc gridSpan="2">
                  <a:txBody>
                    <a:bodyPr/>
                    <a:lstStyle/>
                    <a:p>
                      <a:pPr>
                        <a:lnSpc>
                          <a:spcPct val="107000"/>
                        </a:lnSpc>
                        <a:spcAft>
                          <a:spcPts val="0"/>
                        </a:spcAft>
                      </a:pPr>
                      <a:r>
                        <a:rPr lang="en-IN" sz="1600" b="1" dirty="0">
                          <a:effectLst/>
                        </a:rPr>
                        <a:t>UNIT-IV</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pPr>
                        <a:lnSpc>
                          <a:spcPct val="107000"/>
                        </a:lnSpc>
                        <a:spcAft>
                          <a:spcPts val="0"/>
                        </a:spcAft>
                      </a:pP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FORECASTING MODELS</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extLst>
                  <a:ext uri="{0D108BD9-81ED-4DB2-BD59-A6C34878D82A}">
                    <a16:rowId xmlns:a16="http://schemas.microsoft.com/office/drawing/2014/main" val="2497099684"/>
                  </a:ext>
                </a:extLst>
              </a:tr>
              <a:tr h="277667">
                <a:tc gridSpan="7">
                  <a:txBody>
                    <a:bodyPr/>
                    <a:lstStyle/>
                    <a:p>
                      <a:pPr algn="just">
                        <a:lnSpc>
                          <a:spcPct val="115000"/>
                        </a:lnSpc>
                        <a:spcAft>
                          <a:spcPts val="690"/>
                        </a:spcAft>
                      </a:pPr>
                      <a:r>
                        <a:rPr lang="en-IN" sz="1600">
                          <a:effectLst/>
                        </a:rPr>
                        <a:t>Trend analysis, Cyclical and Seasonal analysis, smoothing, Moving averages, Box-Jenkins, Holt-winters, Autocorrelation, ARIMA, Examples: Applications of Time Series in financial markets.</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4772440"/>
                  </a:ext>
                </a:extLst>
              </a:tr>
              <a:tr h="176697">
                <a:tc gridSpan="2">
                  <a:txBody>
                    <a:bodyPr/>
                    <a:lstStyle/>
                    <a:p>
                      <a:pPr>
                        <a:lnSpc>
                          <a:spcPct val="107000"/>
                        </a:lnSpc>
                        <a:spcAft>
                          <a:spcPts val="0"/>
                        </a:spcAft>
                      </a:pPr>
                      <a:r>
                        <a:rPr lang="en-IN" sz="1600" b="1" dirty="0">
                          <a:effectLst/>
                        </a:rPr>
                        <a:t>UNIT-V</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pPr>
                        <a:lnSpc>
                          <a:spcPct val="107000"/>
                        </a:lnSpc>
                        <a:spcAft>
                          <a:spcPts val="0"/>
                        </a:spcAft>
                      </a:pP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gridSpan="3">
                  <a:txBody>
                    <a:bodyPr/>
                    <a:lstStyle/>
                    <a:p>
                      <a:pPr algn="just">
                        <a:lnSpc>
                          <a:spcPct val="115000"/>
                        </a:lnSpc>
                        <a:spcAft>
                          <a:spcPts val="690"/>
                        </a:spcAft>
                      </a:pPr>
                      <a:r>
                        <a:rPr lang="en-IN" sz="1600" b="1">
                          <a:effectLst/>
                        </a:rPr>
                        <a:t> FEATURE ENGINEERING</a:t>
                      </a:r>
                      <a:endParaRPr lang="en-IN" sz="1600" b="1">
                        <a:effectLst/>
                        <a:latin typeface="+mn-lt"/>
                        <a:ea typeface="Times New Roman" panose="02020603050405020304" pitchFamily="18"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solidFill>
                      <a:srgbClr val="E6E6E6"/>
                    </a:solidFill>
                  </a:tcPr>
                </a:tc>
                <a:tc hMerge="1">
                  <a:txBody>
                    <a:bodyPr/>
                    <a:lstStyle/>
                    <a:p>
                      <a:endParaRPr lang="en-IN"/>
                    </a:p>
                  </a:txBody>
                  <a:tcPr/>
                </a:tc>
                <a:extLst>
                  <a:ext uri="{0D108BD9-81ED-4DB2-BD59-A6C34878D82A}">
                    <a16:rowId xmlns:a16="http://schemas.microsoft.com/office/drawing/2014/main" val="4200843633"/>
                  </a:ext>
                </a:extLst>
              </a:tr>
              <a:tr h="258369">
                <a:tc gridSpan="7">
                  <a:txBody>
                    <a:bodyPr/>
                    <a:lstStyle/>
                    <a:p>
                      <a:pPr algn="just">
                        <a:lnSpc>
                          <a:spcPct val="107000"/>
                        </a:lnSpc>
                        <a:spcAft>
                          <a:spcPts val="690"/>
                        </a:spcAft>
                      </a:pPr>
                      <a:r>
                        <a:rPr lang="en-IN" sz="1600">
                          <a:effectLst/>
                        </a:rPr>
                        <a:t>Data Science Vs. Machine Learning, Exploratory Data Analysis, Feature Encoding, Imputation Feature Scaling, Determining correlation, Feature selection, Feature extraction.</a:t>
                      </a:r>
                      <a:endParaRPr lang="en-IN" sz="1600">
                        <a:effectLst/>
                        <a:latin typeface="+mn-lt"/>
                        <a:ea typeface="Times New Roman" panose="02020603050405020304" pitchFamily="18"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17105848"/>
                  </a:ext>
                </a:extLst>
              </a:tr>
              <a:tr h="239393">
                <a:tc gridSpan="7">
                  <a:txBody>
                    <a:bodyPr/>
                    <a:lstStyle/>
                    <a:p>
                      <a:pPr algn="just">
                        <a:lnSpc>
                          <a:spcPct val="107000"/>
                        </a:lnSpc>
                        <a:spcAft>
                          <a:spcPts val="0"/>
                        </a:spcAft>
                      </a:pPr>
                      <a:r>
                        <a:rPr lang="en-IN" sz="1600" b="1" dirty="0">
                          <a:effectLst/>
                        </a:rPr>
                        <a:t>Course outcome:  </a:t>
                      </a:r>
                      <a:r>
                        <a:rPr lang="en-IN" sz="1600" dirty="0">
                          <a:effectLst/>
                        </a:rPr>
                        <a:t>     After completion of this course students will be </a:t>
                      </a:r>
                      <a:r>
                        <a:rPr lang="en-IN" sz="1600">
                          <a:effectLst/>
                        </a:rPr>
                        <a:t>able to</a:t>
                      </a:r>
                      <a:endParaRPr lang="en-IN" sz="1600" dirty="0">
                        <a:effectLst/>
                      </a:endParaRPr>
                    </a:p>
                  </a:txBody>
                  <a:tcPr marL="49387" marR="4938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74953285"/>
                  </a:ext>
                </a:extLst>
              </a:tr>
              <a:tr h="563748">
                <a:tc>
                  <a:txBody>
                    <a:bodyPr/>
                    <a:lstStyle/>
                    <a:p>
                      <a:pPr algn="ctr">
                        <a:lnSpc>
                          <a:spcPct val="107000"/>
                        </a:lnSpc>
                        <a:spcAft>
                          <a:spcPts val="0"/>
                        </a:spcAft>
                      </a:pPr>
                      <a:r>
                        <a:rPr lang="en-IN" sz="1600" b="1">
                          <a:effectLst/>
                        </a:rPr>
                        <a:t>CO 1</a:t>
                      </a:r>
                      <a:endParaRPr lang="en-IN" sz="1600" b="1">
                        <a:effectLst/>
                        <a:latin typeface="+mn-lt"/>
                        <a:ea typeface="Calibri" panose="020F0502020204030204" pitchFamily="34" charset="0"/>
                        <a:cs typeface="Times New Roman" panose="02020603050405020304" pitchFamily="18" charset="0"/>
                      </a:endParaRPr>
                    </a:p>
                  </a:txBody>
                  <a:tcPr marL="49387" marR="49387" marT="0" marB="0"/>
                </a:tc>
                <a:tc gridSpan="5">
                  <a:txBody>
                    <a:bodyPr/>
                    <a:lstStyle/>
                    <a:p>
                      <a:pPr algn="just">
                        <a:lnSpc>
                          <a:spcPct val="107000"/>
                        </a:lnSpc>
                        <a:spcAft>
                          <a:spcPts val="0"/>
                        </a:spcAft>
                      </a:pPr>
                      <a:r>
                        <a:rPr lang="en-IN" sz="1600" dirty="0">
                          <a:effectLst/>
                        </a:rPr>
                        <a:t>Apply specific statistical and regression analysis methods applicable to predictive analytics to identify new trends and patterns, uncover relationships, create forecasts, predict likelihoods, and test predictive hypotheses.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pPr algn="just">
                        <a:lnSpc>
                          <a:spcPct val="107000"/>
                        </a:lnSpc>
                        <a:spcAft>
                          <a:spcPts val="0"/>
                        </a:spcAft>
                      </a:pPr>
                      <a:r>
                        <a:rPr lang="en-IN" sz="1600" dirty="0">
                          <a:effectLst/>
                        </a:rPr>
                        <a:t>Apply specific statistical and regression analysis methods applicable to predictive analytics to identify new trends and patterns, uncover relationships, create forecasts, predict likelihoods, and test predictive hypotheses.</a:t>
                      </a: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pPr algn="just">
                        <a:lnSpc>
                          <a:spcPct val="107000"/>
                        </a:lnSpc>
                        <a:spcAft>
                          <a:spcPts val="0"/>
                        </a:spcAft>
                      </a:pPr>
                      <a:endParaRPr lang="en-IN" sz="160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dirty="0">
                          <a:effectLst/>
                        </a:rPr>
                        <a:t>K1, K2</a:t>
                      </a: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517120187"/>
                  </a:ext>
                </a:extLst>
              </a:tr>
              <a:tr h="281874">
                <a:tc>
                  <a:txBody>
                    <a:bodyPr/>
                    <a:lstStyle/>
                    <a:p>
                      <a:pPr algn="ctr">
                        <a:lnSpc>
                          <a:spcPct val="107000"/>
                        </a:lnSpc>
                        <a:spcAft>
                          <a:spcPts val="0"/>
                        </a:spcAft>
                      </a:pPr>
                      <a:r>
                        <a:rPr lang="en-IN" sz="1600" b="1" dirty="0">
                          <a:effectLst/>
                        </a:rPr>
                        <a:t>CO 2</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gridSpan="5">
                  <a:txBody>
                    <a:bodyPr/>
                    <a:lstStyle/>
                    <a:p>
                      <a:pPr algn="l">
                        <a:lnSpc>
                          <a:spcPct val="107000"/>
                        </a:lnSpc>
                        <a:spcAft>
                          <a:spcPts val="0"/>
                        </a:spcAft>
                      </a:pPr>
                      <a:r>
                        <a:rPr lang="en-IN" sz="1600" dirty="0">
                          <a:effectLst/>
                        </a:rPr>
                        <a:t>Learn how to select the appropriate method for predictive analysis, and how to build effective predictive models.</a:t>
                      </a:r>
                      <a:endParaRPr lang="en-IN" sz="1600" b="1" dirty="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a:effectLst/>
                        </a:rPr>
                        <a:t>Learn how to select the appropriate method for predictive analysis, and how to build effective predictive models.</a:t>
                      </a:r>
                      <a:endParaRPr lang="en-IN" sz="1600">
                        <a:effectLst/>
                        <a:latin typeface="+mn-lt"/>
                        <a:ea typeface="Calibri" panose="020F0502020204030204" pitchFamily="34" charset="0"/>
                        <a:cs typeface="Times New Roman" panose="02020603050405020304" pitchFamily="18" charset="0"/>
                      </a:endParaRPr>
                    </a:p>
                  </a:txBody>
                  <a:tcPr marL="49387" marR="49387" marT="0" marB="0"/>
                </a:tc>
                <a:tc hMerge="1">
                  <a:txBody>
                    <a:bodyPr/>
                    <a:lstStyle/>
                    <a:p>
                      <a:endParaRPr lang="en-IN"/>
                    </a:p>
                  </a:txBody>
                  <a:tcPr/>
                </a:tc>
                <a:tc hMerge="1">
                  <a:txBody>
                    <a:bodyPr/>
                    <a:lstStyle/>
                    <a:p>
                      <a:endParaRPr lang="en-IN"/>
                    </a:p>
                  </a:txBody>
                  <a:tcPr/>
                </a:tc>
                <a:tc hMerge="1">
                  <a:txBody>
                    <a:bodyPr/>
                    <a:lstStyle/>
                    <a:p>
                      <a:pPr algn="just">
                        <a:lnSpc>
                          <a:spcPct val="107000"/>
                        </a:lnSpc>
                        <a:spcAft>
                          <a:spcPts val="0"/>
                        </a:spcAft>
                      </a:pP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tc>
                  <a:txBody>
                    <a:bodyPr/>
                    <a:lstStyle/>
                    <a:p>
                      <a:pPr algn="ctr">
                        <a:lnSpc>
                          <a:spcPct val="107000"/>
                        </a:lnSpc>
                        <a:spcAft>
                          <a:spcPts val="0"/>
                        </a:spcAft>
                      </a:pPr>
                      <a:r>
                        <a:rPr lang="en-IN" sz="1600" dirty="0">
                          <a:effectLst/>
                        </a:rPr>
                        <a:t>K2</a:t>
                      </a:r>
                      <a:endParaRPr lang="en-IN" sz="1600" dirty="0">
                        <a:effectLst/>
                        <a:latin typeface="+mn-lt"/>
                        <a:ea typeface="Calibri" panose="020F0502020204030204" pitchFamily="34" charset="0"/>
                        <a:cs typeface="Times New Roman" panose="02020603050405020304" pitchFamily="18" charset="0"/>
                      </a:endParaRPr>
                    </a:p>
                  </a:txBody>
                  <a:tcPr marL="49387" marR="49387" marT="0" marB="0"/>
                </a:tc>
                <a:extLst>
                  <a:ext uri="{0D108BD9-81ED-4DB2-BD59-A6C34878D82A}">
                    <a16:rowId xmlns:a16="http://schemas.microsoft.com/office/drawing/2014/main" val="3643039943"/>
                  </a:ext>
                </a:extLst>
              </a:tr>
            </a:tbl>
          </a:graphicData>
        </a:graphic>
      </p:graphicFrame>
      <p:graphicFrame>
        <p:nvGraphicFramePr>
          <p:cNvPr id="3" name="Table 2"/>
          <p:cNvGraphicFramePr>
            <a:graphicFrameLocks noGrp="1"/>
          </p:cNvGraphicFramePr>
          <p:nvPr/>
        </p:nvGraphicFramePr>
        <p:xfrm>
          <a:off x="3369" y="4075445"/>
          <a:ext cx="9140631" cy="2164220"/>
        </p:xfrm>
        <a:graphic>
          <a:graphicData uri="http://schemas.openxmlformats.org/drawingml/2006/table">
            <a:tbl>
              <a:tblPr firstRow="1" firstCol="1" bandRow="1">
                <a:tableStyleId>{5940675A-B579-460E-94D1-54222C63F5DA}</a:tableStyleId>
              </a:tblPr>
              <a:tblGrid>
                <a:gridCol w="1256263">
                  <a:extLst>
                    <a:ext uri="{9D8B030D-6E8A-4147-A177-3AD203B41FA5}">
                      <a16:colId xmlns:a16="http://schemas.microsoft.com/office/drawing/2014/main" val="1667202718"/>
                    </a:ext>
                  </a:extLst>
                </a:gridCol>
                <a:gridCol w="6530265">
                  <a:extLst>
                    <a:ext uri="{9D8B030D-6E8A-4147-A177-3AD203B41FA5}">
                      <a16:colId xmlns:a16="http://schemas.microsoft.com/office/drawing/2014/main" val="1925081587"/>
                    </a:ext>
                  </a:extLst>
                </a:gridCol>
                <a:gridCol w="1354103">
                  <a:extLst>
                    <a:ext uri="{9D8B030D-6E8A-4147-A177-3AD203B41FA5}">
                      <a16:colId xmlns:a16="http://schemas.microsoft.com/office/drawing/2014/main" val="4192802169"/>
                    </a:ext>
                  </a:extLst>
                </a:gridCol>
              </a:tblGrid>
              <a:tr h="813114">
                <a:tc>
                  <a:txBody>
                    <a:bodyPr/>
                    <a:lstStyle/>
                    <a:p>
                      <a:pPr algn="ctr">
                        <a:lnSpc>
                          <a:spcPct val="107000"/>
                        </a:lnSpc>
                        <a:spcAft>
                          <a:spcPts val="0"/>
                        </a:spcAft>
                      </a:pPr>
                      <a:r>
                        <a:rPr lang="en-IN" sz="1600" b="1" dirty="0">
                          <a:effectLst/>
                        </a:rPr>
                        <a:t>CO 3</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lvl="0" indent="0">
                        <a:lnSpc>
                          <a:spcPct val="107000"/>
                        </a:lnSpc>
                        <a:spcAft>
                          <a:spcPts val="800"/>
                        </a:spcAft>
                        <a:buSzPts val="1000"/>
                        <a:buFont typeface="Symbol" panose="05050102010706020507" pitchFamily="18" charset="2"/>
                        <a:buNone/>
                        <a:tabLst>
                          <a:tab pos="457200" algn="l"/>
                        </a:tabLst>
                      </a:pPr>
                      <a:r>
                        <a:rPr lang="en-IN" sz="1600" dirty="0">
                          <a:effectLst/>
                        </a:rPr>
                        <a:t>Learn how to evaluate the soundness, appropriateness and validity of their models and how to interpret and report on results for a management audience.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K3</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3172877"/>
                  </a:ext>
                </a:extLst>
              </a:tr>
              <a:tr h="537992">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Apply predictive analytics approaches on diverse business cases and scenarios.</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K4</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733362"/>
                  </a:ext>
                </a:extLst>
              </a:tr>
              <a:tr h="813114">
                <a:tc>
                  <a:txBody>
                    <a:bodyPr/>
                    <a:lstStyle/>
                    <a:p>
                      <a:pPr algn="ctr">
                        <a:lnSpc>
                          <a:spcPct val="107000"/>
                        </a:lnSpc>
                        <a:spcAft>
                          <a:spcPts val="0"/>
                        </a:spcAft>
                      </a:pPr>
                      <a:r>
                        <a:rPr lang="en-IN" sz="1600" b="1" dirty="0">
                          <a:effectLst/>
                        </a:rPr>
                        <a:t>CO 5</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spc="-10" dirty="0">
                          <a:effectLst/>
                        </a:rPr>
                        <a:t>Understand the process of formulating business objectives, data selection/collection, preparation and process to successfully design, build, evaluate and implement predictive models for a various business application.</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K5, K6</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036607"/>
                  </a:ext>
                </a:extLst>
              </a:tr>
            </a:tbl>
          </a:graphicData>
        </a:graphic>
      </p:graphicFrame>
      <p:pic>
        <p:nvPicPr>
          <p:cNvPr id="8" name="Picture 2">
            <a:extLst>
              <a:ext uri="{FF2B5EF4-FFF2-40B4-BE49-F238E27FC236}">
                <a16:creationId xmlns:a16="http://schemas.microsoft.com/office/drawing/2014/main" id="{6484CE1B-D87C-C450-4B78-1A37F7424A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4348C115-F338-5A19-6880-728A2BC1501B}"/>
              </a:ext>
            </a:extLst>
          </p:cNvPr>
          <p:cNvSpPr txBox="1">
            <a:spLocks/>
          </p:cNvSpPr>
          <p:nvPr/>
        </p:nvSpPr>
        <p:spPr>
          <a:xfrm>
            <a:off x="1676400" y="0"/>
            <a:ext cx="7467600"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sp>
        <p:nvSpPr>
          <p:cNvPr id="5" name="Footer Placeholder 4">
            <a:extLst>
              <a:ext uri="{FF2B5EF4-FFF2-40B4-BE49-F238E27FC236}">
                <a16:creationId xmlns:a16="http://schemas.microsoft.com/office/drawing/2014/main" id="{72423A79-4269-505F-75C4-48F1853C54E4}"/>
              </a:ext>
            </a:extLst>
          </p:cNvPr>
          <p:cNvSpPr>
            <a:spLocks noGrp="1"/>
          </p:cNvSpPr>
          <p:nvPr>
            <p:ph type="ftr" sz="quarter" idx="11"/>
          </p:nvPr>
        </p:nvSpPr>
        <p:spPr/>
        <p:txBody>
          <a:bodyPr/>
          <a:lstStyle/>
          <a:p>
            <a:r>
              <a:rPr lang="de-DE"/>
              <a:t>SOVERS SINGH BISHT</a:t>
            </a:r>
            <a:endParaRPr lang="en-US" dirty="0"/>
          </a:p>
        </p:txBody>
      </p:sp>
      <p:pic>
        <p:nvPicPr>
          <p:cNvPr id="7" name="Picture 6" descr="A screenshot of a computer&#10;&#10;Description automatically generated">
            <a:extLst>
              <a:ext uri="{FF2B5EF4-FFF2-40B4-BE49-F238E27FC236}">
                <a16:creationId xmlns:a16="http://schemas.microsoft.com/office/drawing/2014/main" id="{4EDE7A02-19AC-5914-CD2F-CB962B2B59F7}"/>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923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C4B4A688-8562-4ED7-BB04-20E1DC2A52EC}"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8FFEFAC-E2A7-44A8-BAFB-E68EF466D234}"/>
              </a:ext>
            </a:extLst>
          </p:cNvPr>
          <p:cNvSpPr txBox="1"/>
          <p:nvPr/>
        </p:nvSpPr>
        <p:spPr>
          <a:xfrm>
            <a:off x="128656" y="844593"/>
            <a:ext cx="9015344" cy="2677656"/>
          </a:xfrm>
          <a:prstGeom prst="rect">
            <a:avLst/>
          </a:prstGeom>
          <a:noFill/>
        </p:spPr>
        <p:txBody>
          <a:bodyPr wrap="square">
            <a:spAutoFit/>
          </a:bodyPr>
          <a:lstStyle/>
          <a:p>
            <a:r>
              <a:rPr lang="en-US" sz="2400" b="1" dirty="0"/>
              <a:t>Exploratory Analysis</a:t>
            </a:r>
          </a:p>
          <a:p>
            <a:r>
              <a:rPr lang="en-US" dirty="0"/>
              <a:t> The preliminary analysis of data to discover relationships between measures in the data and to gain an insight on the trends, patterns, and relationships among various entities present in the data set with the help of statistics and visualization tools is called Exploratory Data Analysis (EDA). </a:t>
            </a:r>
          </a:p>
          <a:p>
            <a:endParaRPr lang="en-US" dirty="0"/>
          </a:p>
          <a:p>
            <a:r>
              <a:rPr lang="en-US" dirty="0"/>
              <a:t>Exploratory data analysis is cross-classified in two different ways where each method is either graphical or non-graphical. And then, each method is either univariate, bivariate or multivariate.</a:t>
            </a:r>
            <a:endParaRPr lang="en-IN" dirty="0"/>
          </a:p>
        </p:txBody>
      </p:sp>
      <p:sp>
        <p:nvSpPr>
          <p:cNvPr id="11" name="TextBox 10">
            <a:extLst>
              <a:ext uri="{FF2B5EF4-FFF2-40B4-BE49-F238E27FC236}">
                <a16:creationId xmlns:a16="http://schemas.microsoft.com/office/drawing/2014/main" id="{29FCD919-1E6D-4038-8930-B918FC5820B6}"/>
              </a:ext>
            </a:extLst>
          </p:cNvPr>
          <p:cNvSpPr txBox="1"/>
          <p:nvPr/>
        </p:nvSpPr>
        <p:spPr>
          <a:xfrm>
            <a:off x="128656" y="3352800"/>
            <a:ext cx="8886688" cy="3231654"/>
          </a:xfrm>
          <a:prstGeom prst="rect">
            <a:avLst/>
          </a:prstGeom>
          <a:noFill/>
        </p:spPr>
        <p:txBody>
          <a:bodyPr wrap="square">
            <a:spAutoFit/>
          </a:bodyPr>
          <a:lstStyle/>
          <a:p>
            <a:r>
              <a:rPr lang="en-US" sz="2400" b="1" dirty="0"/>
              <a:t>Univariate Analysis</a:t>
            </a:r>
          </a:p>
          <a:p>
            <a:r>
              <a:rPr lang="en-US" dirty="0"/>
              <a:t>Uni means one and variate means variable, so in univariate analysis, there is only one dependable variable. The objective of univariate analysis is to derive the data, define and summarize it, and analyze the pattern present in it. In a dataset, it explores each variable separately. It is possible for two kinds of variables- Categorical and Numerical.</a:t>
            </a:r>
          </a:p>
          <a:p>
            <a:endParaRPr lang="en-US" dirty="0"/>
          </a:p>
          <a:p>
            <a:r>
              <a:rPr lang="en-US" dirty="0"/>
              <a:t>Some patterns that can be easily identified with univariate analysis are Central Tendency (mean, mode and median), Dispersion (range, variance), Quartiles (interquartile range), and Standard deviation.</a:t>
            </a:r>
          </a:p>
          <a:p>
            <a:endParaRPr lang="en-US" dirty="0"/>
          </a:p>
          <a:p>
            <a:r>
              <a:rPr lang="en-US" dirty="0"/>
              <a:t> Univariate data can be described through:</a:t>
            </a:r>
            <a:endParaRPr lang="en-IN" dirty="0"/>
          </a:p>
        </p:txBody>
      </p:sp>
      <p:pic>
        <p:nvPicPr>
          <p:cNvPr id="12" name="Picture 2">
            <a:extLst>
              <a:ext uri="{FF2B5EF4-FFF2-40B4-BE49-F238E27FC236}">
                <a16:creationId xmlns:a16="http://schemas.microsoft.com/office/drawing/2014/main" id="{A1E42828-D9E3-40A0-A46A-0D51C7051E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AD7A288C-4983-614E-3DD1-EC4139ECE76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8179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734DDB8-B4EA-4525-A809-4FE807EFAC3E}"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475E3F-29C2-4030-B34F-C40E6E03DBB9}"/>
              </a:ext>
            </a:extLst>
          </p:cNvPr>
          <p:cNvSpPr txBox="1"/>
          <p:nvPr/>
        </p:nvSpPr>
        <p:spPr>
          <a:xfrm>
            <a:off x="304800" y="877812"/>
            <a:ext cx="8382000" cy="4247317"/>
          </a:xfrm>
          <a:prstGeom prst="rect">
            <a:avLst/>
          </a:prstGeom>
          <a:noFill/>
        </p:spPr>
        <p:txBody>
          <a:bodyPr wrap="square">
            <a:spAutoFit/>
          </a:bodyPr>
          <a:lstStyle/>
          <a:p>
            <a:r>
              <a:rPr lang="en-US" dirty="0"/>
              <a:t>Ø  Frequency Distribution Tables</a:t>
            </a:r>
          </a:p>
          <a:p>
            <a:r>
              <a:rPr lang="en-US" dirty="0"/>
              <a:t>The frequency distribution table reflects how often an occurrence has taken place in the data. It gives a brief idea of the data and makes it easier to find patterns.</a:t>
            </a:r>
          </a:p>
          <a:p>
            <a:endParaRPr lang="en-US" dirty="0"/>
          </a:p>
          <a:p>
            <a:r>
              <a:rPr lang="en-US" dirty="0"/>
              <a:t> Example:</a:t>
            </a:r>
          </a:p>
          <a:p>
            <a:endParaRPr lang="en-US" dirty="0"/>
          </a:p>
          <a:p>
            <a:r>
              <a:rPr lang="en-US" dirty="0"/>
              <a:t>The list of IQ scores is: 118, 139, 124, 125, 127, 128, 129, 130, 130, 133, 136, 138, 141, 142, 149, 130, 154.</a:t>
            </a:r>
          </a:p>
          <a:p>
            <a:endParaRPr lang="en-US" dirty="0"/>
          </a:p>
          <a:p>
            <a:r>
              <a:rPr lang="en-US" dirty="0"/>
              <a:t>IQ Range	Number</a:t>
            </a:r>
          </a:p>
          <a:p>
            <a:r>
              <a:rPr lang="en-US" dirty="0"/>
              <a:t>118-125	3</a:t>
            </a:r>
          </a:p>
          <a:p>
            <a:r>
              <a:rPr lang="en-US" dirty="0"/>
              <a:t>126-133	7</a:t>
            </a:r>
          </a:p>
          <a:p>
            <a:r>
              <a:rPr lang="en-US" dirty="0"/>
              <a:t>134-141	4</a:t>
            </a:r>
          </a:p>
          <a:p>
            <a:r>
              <a:rPr lang="en-US" dirty="0"/>
              <a:t>142-149	2</a:t>
            </a:r>
          </a:p>
          <a:p>
            <a:r>
              <a:rPr lang="en-US" dirty="0"/>
              <a:t>150-157	1</a:t>
            </a:r>
            <a:endParaRPr lang="en-IN" dirty="0"/>
          </a:p>
        </p:txBody>
      </p:sp>
      <p:pic>
        <p:nvPicPr>
          <p:cNvPr id="11" name="Picture 2">
            <a:extLst>
              <a:ext uri="{FF2B5EF4-FFF2-40B4-BE49-F238E27FC236}">
                <a16:creationId xmlns:a16="http://schemas.microsoft.com/office/drawing/2014/main" id="{AAA1A2AD-B0B5-40B0-A8A9-B4C3AE2B78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AD16C6A2-A005-AA59-17F9-DC791446935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9778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0F48329-D541-4585-BD22-6BC4EAC33BBC}"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4AA8241-D60A-4489-AB99-6DC62A291F34}"/>
              </a:ext>
            </a:extLst>
          </p:cNvPr>
          <p:cNvSpPr txBox="1"/>
          <p:nvPr/>
        </p:nvSpPr>
        <p:spPr>
          <a:xfrm>
            <a:off x="128656" y="844593"/>
            <a:ext cx="8558144" cy="923330"/>
          </a:xfrm>
          <a:prstGeom prst="rect">
            <a:avLst/>
          </a:prstGeom>
          <a:noFill/>
        </p:spPr>
        <p:txBody>
          <a:bodyPr wrap="square">
            <a:spAutoFit/>
          </a:bodyPr>
          <a:lstStyle/>
          <a:p>
            <a:r>
              <a:rPr lang="en-US" dirty="0"/>
              <a:t>Ø  Bar Charts</a:t>
            </a:r>
          </a:p>
          <a:p>
            <a:r>
              <a:rPr lang="en-US" dirty="0"/>
              <a:t>The bar graph is very convenient while comparing categories of data or different groups of data. It helps to track changes over time. It is best for visualizing discrete data.</a:t>
            </a:r>
            <a:endParaRPr lang="en-IN" dirty="0"/>
          </a:p>
        </p:txBody>
      </p:sp>
      <p:pic>
        <p:nvPicPr>
          <p:cNvPr id="4" name="Picture 3">
            <a:extLst>
              <a:ext uri="{FF2B5EF4-FFF2-40B4-BE49-F238E27FC236}">
                <a16:creationId xmlns:a16="http://schemas.microsoft.com/office/drawing/2014/main" id="{84C01BFF-A98B-4FC3-9541-27BDECC1021C}"/>
              </a:ext>
            </a:extLst>
          </p:cNvPr>
          <p:cNvPicPr>
            <a:picLocks noChangeAspect="1"/>
          </p:cNvPicPr>
          <p:nvPr/>
        </p:nvPicPr>
        <p:blipFill>
          <a:blip r:embed="rId3"/>
          <a:stretch>
            <a:fillRect/>
          </a:stretch>
        </p:blipFill>
        <p:spPr>
          <a:xfrm>
            <a:off x="228600" y="1739849"/>
            <a:ext cx="8786743" cy="4981626"/>
          </a:xfrm>
          <a:prstGeom prst="rect">
            <a:avLst/>
          </a:prstGeom>
        </p:spPr>
      </p:pic>
      <p:pic>
        <p:nvPicPr>
          <p:cNvPr id="9" name="Picture 2">
            <a:extLst>
              <a:ext uri="{FF2B5EF4-FFF2-40B4-BE49-F238E27FC236}">
                <a16:creationId xmlns:a16="http://schemas.microsoft.com/office/drawing/2014/main" id="{645D19C8-316B-4745-9CC3-D475450E81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1642EBFA-EB76-D21C-1DBE-3C364870CF6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6805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CC96818-CCA2-4CE6-8B31-EAC63A8DF100}"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9EBA4B9-ED01-405C-AF04-1F8B4E5E2494}"/>
              </a:ext>
            </a:extLst>
          </p:cNvPr>
          <p:cNvSpPr txBox="1"/>
          <p:nvPr/>
        </p:nvSpPr>
        <p:spPr>
          <a:xfrm>
            <a:off x="128656" y="844594"/>
            <a:ext cx="8710544" cy="1200329"/>
          </a:xfrm>
          <a:prstGeom prst="rect">
            <a:avLst/>
          </a:prstGeom>
          <a:noFill/>
        </p:spPr>
        <p:txBody>
          <a:bodyPr wrap="square">
            <a:spAutoFit/>
          </a:bodyPr>
          <a:lstStyle/>
          <a:p>
            <a:r>
              <a:rPr lang="en-US" dirty="0"/>
              <a:t>Ø  Histograms</a:t>
            </a:r>
          </a:p>
          <a:p>
            <a:r>
              <a:rPr lang="en-US" dirty="0"/>
              <a:t>Histograms are similar to bar charts and display the same categorical variables against the category of data. Histograms display these categories as bins which indicate the number of data points in a range. It is best for visualizing continuous data.</a:t>
            </a:r>
            <a:endParaRPr lang="en-IN" dirty="0"/>
          </a:p>
        </p:txBody>
      </p:sp>
      <p:pic>
        <p:nvPicPr>
          <p:cNvPr id="3" name="Picture 2">
            <a:extLst>
              <a:ext uri="{FF2B5EF4-FFF2-40B4-BE49-F238E27FC236}">
                <a16:creationId xmlns:a16="http://schemas.microsoft.com/office/drawing/2014/main" id="{0B859A19-9A3F-4500-BBCA-55509AAD7647}"/>
              </a:ext>
            </a:extLst>
          </p:cNvPr>
          <p:cNvPicPr>
            <a:picLocks noChangeAspect="1"/>
          </p:cNvPicPr>
          <p:nvPr/>
        </p:nvPicPr>
        <p:blipFill>
          <a:blip r:embed="rId3"/>
          <a:stretch>
            <a:fillRect/>
          </a:stretch>
        </p:blipFill>
        <p:spPr>
          <a:xfrm>
            <a:off x="128656" y="2087925"/>
            <a:ext cx="8710544" cy="4633550"/>
          </a:xfrm>
          <a:prstGeom prst="rect">
            <a:avLst/>
          </a:prstGeom>
        </p:spPr>
      </p:pic>
      <p:pic>
        <p:nvPicPr>
          <p:cNvPr id="11" name="Picture 2">
            <a:extLst>
              <a:ext uri="{FF2B5EF4-FFF2-40B4-BE49-F238E27FC236}">
                <a16:creationId xmlns:a16="http://schemas.microsoft.com/office/drawing/2014/main" id="{EC7A384B-EB06-4B38-88DF-7817997FDD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5DB3696F-CF05-A24A-6BC2-5B2672EE390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5064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66DD7C9-290C-4FCB-8D78-DD9F63844ED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EBE5B50-BD10-4036-A70C-BDA71FA34458}"/>
              </a:ext>
            </a:extLst>
          </p:cNvPr>
          <p:cNvSpPr txBox="1"/>
          <p:nvPr/>
        </p:nvSpPr>
        <p:spPr>
          <a:xfrm>
            <a:off x="128656" y="844593"/>
            <a:ext cx="8862944" cy="1200329"/>
          </a:xfrm>
          <a:prstGeom prst="rect">
            <a:avLst/>
          </a:prstGeom>
          <a:noFill/>
        </p:spPr>
        <p:txBody>
          <a:bodyPr wrap="square">
            <a:spAutoFit/>
          </a:bodyPr>
          <a:lstStyle/>
          <a:p>
            <a:r>
              <a:rPr lang="en-US" dirty="0"/>
              <a:t>Ø  Pie Charts</a:t>
            </a:r>
          </a:p>
          <a:p>
            <a:r>
              <a:rPr lang="en-US" dirty="0"/>
              <a:t>Pie charts are mainly used to comprehend how a group is broken down into smaller pieces. The whole pie represents 100 percent, and the slices denote the relative size of that particular category.</a:t>
            </a:r>
            <a:endParaRPr lang="en-IN" dirty="0"/>
          </a:p>
        </p:txBody>
      </p:sp>
      <p:pic>
        <p:nvPicPr>
          <p:cNvPr id="3" name="Picture 2">
            <a:extLst>
              <a:ext uri="{FF2B5EF4-FFF2-40B4-BE49-F238E27FC236}">
                <a16:creationId xmlns:a16="http://schemas.microsoft.com/office/drawing/2014/main" id="{DE3E5632-1B2F-49BC-AE8D-E9EFC4AED61F}"/>
              </a:ext>
            </a:extLst>
          </p:cNvPr>
          <p:cNvPicPr>
            <a:picLocks noChangeAspect="1"/>
          </p:cNvPicPr>
          <p:nvPr/>
        </p:nvPicPr>
        <p:blipFill>
          <a:blip r:embed="rId3"/>
          <a:stretch>
            <a:fillRect/>
          </a:stretch>
        </p:blipFill>
        <p:spPr>
          <a:xfrm>
            <a:off x="160740" y="2044922"/>
            <a:ext cx="8830860" cy="4676553"/>
          </a:xfrm>
          <a:prstGeom prst="rect">
            <a:avLst/>
          </a:prstGeom>
        </p:spPr>
      </p:pic>
      <p:pic>
        <p:nvPicPr>
          <p:cNvPr id="11" name="Picture 2">
            <a:extLst>
              <a:ext uri="{FF2B5EF4-FFF2-40B4-BE49-F238E27FC236}">
                <a16:creationId xmlns:a16="http://schemas.microsoft.com/office/drawing/2014/main" id="{71503D1E-BF6D-48CC-835D-12DB2DBD67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C981CF3-4265-C929-4C69-8F4ADF8EBBF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4653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7CE394C-F088-4EE6-9157-94F528F74A5D}"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635118D-B763-4B01-8EC0-E6E40221C7BC}"/>
              </a:ext>
            </a:extLst>
          </p:cNvPr>
          <p:cNvSpPr txBox="1"/>
          <p:nvPr/>
        </p:nvSpPr>
        <p:spPr>
          <a:xfrm>
            <a:off x="128656" y="844593"/>
            <a:ext cx="8710544" cy="1200329"/>
          </a:xfrm>
          <a:prstGeom prst="rect">
            <a:avLst/>
          </a:prstGeom>
          <a:noFill/>
        </p:spPr>
        <p:txBody>
          <a:bodyPr wrap="square">
            <a:spAutoFit/>
          </a:bodyPr>
          <a:lstStyle/>
          <a:p>
            <a:r>
              <a:rPr lang="en-US" dirty="0"/>
              <a:t>Ø  Frequency Polygons</a:t>
            </a:r>
          </a:p>
          <a:p>
            <a:endParaRPr lang="en-US" dirty="0"/>
          </a:p>
          <a:p>
            <a:r>
              <a:rPr lang="en-US" dirty="0"/>
              <a:t>Similar to histograms, a frequency polygon is used for comparing datasets or displaying the cumulative frequency distribution.</a:t>
            </a:r>
            <a:endParaRPr lang="en-IN" dirty="0"/>
          </a:p>
        </p:txBody>
      </p:sp>
      <p:pic>
        <p:nvPicPr>
          <p:cNvPr id="3" name="Picture 2">
            <a:extLst>
              <a:ext uri="{FF2B5EF4-FFF2-40B4-BE49-F238E27FC236}">
                <a16:creationId xmlns:a16="http://schemas.microsoft.com/office/drawing/2014/main" id="{5DDDACE4-6FF2-4F1D-B953-CD2BD75EAFF3}"/>
              </a:ext>
            </a:extLst>
          </p:cNvPr>
          <p:cNvPicPr>
            <a:picLocks noChangeAspect="1"/>
          </p:cNvPicPr>
          <p:nvPr/>
        </p:nvPicPr>
        <p:blipFill>
          <a:blip r:embed="rId3"/>
          <a:stretch>
            <a:fillRect/>
          </a:stretch>
        </p:blipFill>
        <p:spPr>
          <a:xfrm>
            <a:off x="796595" y="1983715"/>
            <a:ext cx="7391400" cy="4372635"/>
          </a:xfrm>
          <a:prstGeom prst="rect">
            <a:avLst/>
          </a:prstGeom>
        </p:spPr>
      </p:pic>
      <p:pic>
        <p:nvPicPr>
          <p:cNvPr id="11" name="Picture 2">
            <a:extLst>
              <a:ext uri="{FF2B5EF4-FFF2-40B4-BE49-F238E27FC236}">
                <a16:creationId xmlns:a16="http://schemas.microsoft.com/office/drawing/2014/main" id="{80E86600-0166-420D-9961-16A92B225E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4E9D2533-CC9C-0BDF-AC46-AA969DFE60C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2559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07A84F0-FB8E-4D5C-BC46-06F9CBC188A2}"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2998A80-D639-432F-843B-7C443FFA34A5}"/>
              </a:ext>
            </a:extLst>
          </p:cNvPr>
          <p:cNvSpPr txBox="1"/>
          <p:nvPr/>
        </p:nvSpPr>
        <p:spPr>
          <a:xfrm>
            <a:off x="304800" y="762000"/>
            <a:ext cx="8382000" cy="2954655"/>
          </a:xfrm>
          <a:prstGeom prst="rect">
            <a:avLst/>
          </a:prstGeom>
          <a:noFill/>
        </p:spPr>
        <p:txBody>
          <a:bodyPr wrap="square">
            <a:spAutoFit/>
          </a:bodyPr>
          <a:lstStyle/>
          <a:p>
            <a:r>
              <a:rPr lang="en-US" sz="2400" b="1" dirty="0"/>
              <a:t>Bivariate Analysis</a:t>
            </a:r>
          </a:p>
          <a:p>
            <a:r>
              <a:rPr lang="en-US" dirty="0"/>
              <a:t>Bi means two and variate means variable, so here there are two variables. The analysis is related to cause and the relationship between the two variables. There are three types of bivariate analysis.</a:t>
            </a:r>
          </a:p>
          <a:p>
            <a:endParaRPr lang="en-US" dirty="0"/>
          </a:p>
          <a:p>
            <a:r>
              <a:rPr lang="en-US" dirty="0"/>
              <a:t>Bivariate Analysis of two Numerical Variables (Numerical-Numerical)</a:t>
            </a:r>
          </a:p>
          <a:p>
            <a:r>
              <a:rPr lang="en-US" dirty="0"/>
              <a:t>Ø  Scatter Plot</a:t>
            </a:r>
          </a:p>
          <a:p>
            <a:r>
              <a:rPr lang="en-US" dirty="0"/>
              <a:t>A scatter plot represents individual pieces of data using dots. These plots make it easier to see if two variables are related to each other. The resulting pattern indicates the type (linear or non-linear) and strength of the relationship between two variables.</a:t>
            </a:r>
            <a:endParaRPr lang="en-IN" dirty="0"/>
          </a:p>
        </p:txBody>
      </p:sp>
      <p:pic>
        <p:nvPicPr>
          <p:cNvPr id="3" name="Picture 2">
            <a:extLst>
              <a:ext uri="{FF2B5EF4-FFF2-40B4-BE49-F238E27FC236}">
                <a16:creationId xmlns:a16="http://schemas.microsoft.com/office/drawing/2014/main" id="{952B99C4-12E1-4B43-AE2B-AFDEBE3477CB}"/>
              </a:ext>
            </a:extLst>
          </p:cNvPr>
          <p:cNvPicPr>
            <a:picLocks noChangeAspect="1"/>
          </p:cNvPicPr>
          <p:nvPr/>
        </p:nvPicPr>
        <p:blipFill>
          <a:blip r:embed="rId3"/>
          <a:stretch>
            <a:fillRect/>
          </a:stretch>
        </p:blipFill>
        <p:spPr>
          <a:xfrm>
            <a:off x="132667" y="3744729"/>
            <a:ext cx="8382000" cy="2457450"/>
          </a:xfrm>
          <a:prstGeom prst="rect">
            <a:avLst/>
          </a:prstGeom>
        </p:spPr>
      </p:pic>
      <p:pic>
        <p:nvPicPr>
          <p:cNvPr id="11" name="Picture 2">
            <a:extLst>
              <a:ext uri="{FF2B5EF4-FFF2-40B4-BE49-F238E27FC236}">
                <a16:creationId xmlns:a16="http://schemas.microsoft.com/office/drawing/2014/main" id="{C4DE2841-C93B-42D4-BF6B-8C60DB8F0E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FD2F22D7-BEE5-FD21-38D9-A6C0404A418F}"/>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139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044F2291-E2E4-4D24-964A-0072C3F07FA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050E299-89EA-4B00-8B14-32E979B74505}"/>
              </a:ext>
            </a:extLst>
          </p:cNvPr>
          <p:cNvSpPr txBox="1"/>
          <p:nvPr/>
        </p:nvSpPr>
        <p:spPr>
          <a:xfrm>
            <a:off x="128656" y="844594"/>
            <a:ext cx="9015344" cy="1477328"/>
          </a:xfrm>
          <a:prstGeom prst="rect">
            <a:avLst/>
          </a:prstGeom>
          <a:noFill/>
        </p:spPr>
        <p:txBody>
          <a:bodyPr wrap="square">
            <a:spAutoFit/>
          </a:bodyPr>
          <a:lstStyle/>
          <a:p>
            <a:r>
              <a:rPr lang="en-US" dirty="0"/>
              <a:t>Ø  Linear Correlation</a:t>
            </a:r>
          </a:p>
          <a:p>
            <a:endParaRPr lang="en-US" dirty="0"/>
          </a:p>
          <a:p>
            <a:r>
              <a:rPr lang="en-US" dirty="0"/>
              <a:t>Linear Correlation represents the strength of a linear relationship between two numerical variables. If there is no correlation between the two variables, there is no tendency to change along with the values of the second quantity.</a:t>
            </a:r>
            <a:endParaRPr lang="en-IN" dirty="0"/>
          </a:p>
        </p:txBody>
      </p:sp>
      <p:pic>
        <p:nvPicPr>
          <p:cNvPr id="3" name="Picture 2">
            <a:extLst>
              <a:ext uri="{FF2B5EF4-FFF2-40B4-BE49-F238E27FC236}">
                <a16:creationId xmlns:a16="http://schemas.microsoft.com/office/drawing/2014/main" id="{F047B7F7-1C61-4E71-B33B-1CBC70249E9D}"/>
              </a:ext>
            </a:extLst>
          </p:cNvPr>
          <p:cNvPicPr>
            <a:picLocks noChangeAspect="1"/>
          </p:cNvPicPr>
          <p:nvPr/>
        </p:nvPicPr>
        <p:blipFill>
          <a:blip r:embed="rId3"/>
          <a:stretch>
            <a:fillRect/>
          </a:stretch>
        </p:blipFill>
        <p:spPr>
          <a:xfrm>
            <a:off x="1128926" y="2332648"/>
            <a:ext cx="7014804" cy="3469278"/>
          </a:xfrm>
          <a:prstGeom prst="rect">
            <a:avLst/>
          </a:prstGeom>
        </p:spPr>
      </p:pic>
      <p:pic>
        <p:nvPicPr>
          <p:cNvPr id="11" name="Picture 2">
            <a:extLst>
              <a:ext uri="{FF2B5EF4-FFF2-40B4-BE49-F238E27FC236}">
                <a16:creationId xmlns:a16="http://schemas.microsoft.com/office/drawing/2014/main" id="{E643C15E-A3BA-4EBE-B608-3DBFCBF927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5FEC4E9-C4CA-DD2C-36BB-299BBBFBD771}"/>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75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6A53CACC-5B05-458E-A8A4-1751B08BB67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3863B64-3A69-4526-AD78-74ECA830C0F6}"/>
              </a:ext>
            </a:extLst>
          </p:cNvPr>
          <p:cNvSpPr txBox="1"/>
          <p:nvPr/>
        </p:nvSpPr>
        <p:spPr>
          <a:xfrm>
            <a:off x="128656" y="844593"/>
            <a:ext cx="9015344" cy="923330"/>
          </a:xfrm>
          <a:prstGeom prst="rect">
            <a:avLst/>
          </a:prstGeom>
          <a:noFill/>
        </p:spPr>
        <p:txBody>
          <a:bodyPr wrap="square">
            <a:spAutoFit/>
          </a:bodyPr>
          <a:lstStyle/>
          <a:p>
            <a:r>
              <a:rPr lang="en-US" dirty="0"/>
              <a:t>Here, r measures the strength of a linear relationship and is always between -1 and 1 where -1 denotes perfect negative linear correlation and +1 denotes perfect positive linear correlation and zero denotes no linear correlation.</a:t>
            </a:r>
            <a:endParaRPr lang="en-IN" dirty="0"/>
          </a:p>
        </p:txBody>
      </p:sp>
      <p:pic>
        <p:nvPicPr>
          <p:cNvPr id="3" name="Picture 2">
            <a:extLst>
              <a:ext uri="{FF2B5EF4-FFF2-40B4-BE49-F238E27FC236}">
                <a16:creationId xmlns:a16="http://schemas.microsoft.com/office/drawing/2014/main" id="{E1603616-8819-4153-A551-DBC2F01C0F3A}"/>
              </a:ext>
            </a:extLst>
          </p:cNvPr>
          <p:cNvPicPr>
            <a:picLocks noChangeAspect="1"/>
          </p:cNvPicPr>
          <p:nvPr/>
        </p:nvPicPr>
        <p:blipFill>
          <a:blip r:embed="rId3"/>
          <a:stretch>
            <a:fillRect/>
          </a:stretch>
        </p:blipFill>
        <p:spPr>
          <a:xfrm>
            <a:off x="381000" y="1876207"/>
            <a:ext cx="8382000" cy="2569083"/>
          </a:xfrm>
          <a:prstGeom prst="rect">
            <a:avLst/>
          </a:prstGeom>
        </p:spPr>
      </p:pic>
      <p:pic>
        <p:nvPicPr>
          <p:cNvPr id="11" name="Picture 2">
            <a:extLst>
              <a:ext uri="{FF2B5EF4-FFF2-40B4-BE49-F238E27FC236}">
                <a16:creationId xmlns:a16="http://schemas.microsoft.com/office/drawing/2014/main" id="{623B4D53-D6BB-4DFA-910C-D5A7228FB6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8674DD39-4BD1-C300-C3E5-BDF2705CC7D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633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F93FD06-9461-42B8-8C7C-BBEB1F60F94E}"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79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D45963E-A02A-4085-A800-1003ABE85CB5}"/>
              </a:ext>
            </a:extLst>
          </p:cNvPr>
          <p:cNvSpPr txBox="1"/>
          <p:nvPr/>
        </p:nvSpPr>
        <p:spPr>
          <a:xfrm>
            <a:off x="128656" y="1016311"/>
            <a:ext cx="8862944" cy="2862322"/>
          </a:xfrm>
          <a:prstGeom prst="rect">
            <a:avLst/>
          </a:prstGeom>
          <a:noFill/>
        </p:spPr>
        <p:txBody>
          <a:bodyPr wrap="square">
            <a:spAutoFit/>
          </a:bodyPr>
          <a:lstStyle/>
          <a:p>
            <a:r>
              <a:rPr lang="en-US" dirty="0"/>
              <a:t>Bivariate Analysis of two categorical Variables (Categorical-Categorical)</a:t>
            </a:r>
          </a:p>
          <a:p>
            <a:r>
              <a:rPr lang="en-US" dirty="0"/>
              <a:t>Ø  Chi-square Test</a:t>
            </a:r>
          </a:p>
          <a:p>
            <a:r>
              <a:rPr lang="en-US" dirty="0"/>
              <a:t>The chi-square test is used for determining the association between categorical variables. It is calculated based on the difference between expected frequencies and the observed frequencies in one or more categories of the frequency table. A probability of zero indicates a complete dependency between two categorical variables and a probability of one indicates that two categorical variables are completely independent. </a:t>
            </a:r>
          </a:p>
          <a:p>
            <a:endParaRPr lang="en-US" dirty="0"/>
          </a:p>
          <a:p>
            <a:r>
              <a:rPr lang="en-US" dirty="0"/>
              <a:t>Here, subscript c indicates the degrees of freedom, O indicates observed value, and E indicates expected value. </a:t>
            </a:r>
            <a:endParaRPr lang="en-IN" dirty="0"/>
          </a:p>
        </p:txBody>
      </p:sp>
      <p:pic>
        <p:nvPicPr>
          <p:cNvPr id="3" name="Picture 2">
            <a:extLst>
              <a:ext uri="{FF2B5EF4-FFF2-40B4-BE49-F238E27FC236}">
                <a16:creationId xmlns:a16="http://schemas.microsoft.com/office/drawing/2014/main" id="{0AC9F307-DBE2-44BB-8B50-8743C783DCF9}"/>
              </a:ext>
            </a:extLst>
          </p:cNvPr>
          <p:cNvPicPr>
            <a:picLocks noChangeAspect="1"/>
          </p:cNvPicPr>
          <p:nvPr/>
        </p:nvPicPr>
        <p:blipFill>
          <a:blip r:embed="rId3"/>
          <a:stretch>
            <a:fillRect/>
          </a:stretch>
        </p:blipFill>
        <p:spPr>
          <a:xfrm>
            <a:off x="2143125" y="4447530"/>
            <a:ext cx="4857750" cy="1438275"/>
          </a:xfrm>
          <a:prstGeom prst="rect">
            <a:avLst/>
          </a:prstGeom>
        </p:spPr>
      </p:pic>
      <p:pic>
        <p:nvPicPr>
          <p:cNvPr id="11" name="Picture 2">
            <a:extLst>
              <a:ext uri="{FF2B5EF4-FFF2-40B4-BE49-F238E27FC236}">
                <a16:creationId xmlns:a16="http://schemas.microsoft.com/office/drawing/2014/main" id="{45DAD1A5-C98B-4108-AFFB-BA171D0430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7A673B21-477B-3CAD-E12C-AFE16ABBAB9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988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4917F7-F08C-4AEA-AFC7-B1B2B651C6A4}" type="datetime1">
              <a:rPr lang="en-US" smtClean="0">
                <a:solidFill>
                  <a:prstClr val="black">
                    <a:tint val="75000"/>
                  </a:prstClr>
                </a:solidFill>
              </a:rPr>
              <a:t>7/11/2024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b="1">
                <a:solidFill>
                  <a:schemeClr val="tx1"/>
                </a:solidFill>
                <a:latin typeface="Times New Roman" pitchFamily="18" charset="0"/>
              </a:rPr>
              <a:t>SOVERS SINGH BISHT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dirty="0">
              <a:solidFill>
                <a:prstClr val="black">
                  <a:tint val="75000"/>
                </a:prst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917844098"/>
              </p:ext>
            </p:extLst>
          </p:nvPr>
        </p:nvGraphicFramePr>
        <p:xfrm>
          <a:off x="0" y="706569"/>
          <a:ext cx="9144000" cy="5979381"/>
        </p:xfrm>
        <a:graphic>
          <a:graphicData uri="http://schemas.openxmlformats.org/drawingml/2006/table">
            <a:tbl>
              <a:tblPr firstRow="1" firstCol="1" bandRow="1">
                <a:tableStyleId>{5940675A-B579-460E-94D1-54222C63F5DA}</a:tableStyleId>
              </a:tblPr>
              <a:tblGrid>
                <a:gridCol w="1359832">
                  <a:extLst>
                    <a:ext uri="{9D8B030D-6E8A-4147-A177-3AD203B41FA5}">
                      <a16:colId xmlns:a16="http://schemas.microsoft.com/office/drawing/2014/main" val="187833646"/>
                    </a:ext>
                  </a:extLst>
                </a:gridCol>
                <a:gridCol w="7784168">
                  <a:extLst>
                    <a:ext uri="{9D8B030D-6E8A-4147-A177-3AD203B41FA5}">
                      <a16:colId xmlns:a16="http://schemas.microsoft.com/office/drawing/2014/main" val="3573905518"/>
                    </a:ext>
                  </a:extLst>
                </a:gridCol>
              </a:tblGrid>
              <a:tr h="297209">
                <a:tc gridSpan="2">
                  <a:txBody>
                    <a:bodyPr/>
                    <a:lstStyle/>
                    <a:p>
                      <a:pPr algn="just">
                        <a:lnSpc>
                          <a:spcPct val="107000"/>
                        </a:lnSpc>
                        <a:spcAft>
                          <a:spcPts val="0"/>
                        </a:spcAft>
                      </a:pPr>
                      <a:r>
                        <a:rPr lang="en-IN" sz="1600" b="1" dirty="0">
                          <a:effectLst/>
                        </a:rPr>
                        <a:t>NPTEL/ </a:t>
                      </a:r>
                      <a:r>
                        <a:rPr lang="en-IN" sz="1600" b="1" dirty="0" err="1">
                          <a:effectLst/>
                        </a:rPr>
                        <a:t>Youtube</a:t>
                      </a:r>
                      <a:r>
                        <a:rPr lang="en-IN" sz="1600" b="1" dirty="0">
                          <a:effectLst/>
                        </a:rPr>
                        <a:t>/ Faculty Video Link:</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chemeClr val="accent3">
                        <a:lumMod val="40000"/>
                        <a:lumOff val="60000"/>
                      </a:schemeClr>
                    </a:solidFill>
                  </a:tcPr>
                </a:tc>
                <a:tc hMerge="1">
                  <a:txBody>
                    <a:bodyPr/>
                    <a:lstStyle/>
                    <a:p>
                      <a:endParaRPr lang="en-IN"/>
                    </a:p>
                  </a:txBody>
                  <a:tcPr/>
                </a:tc>
                <a:extLst>
                  <a:ext uri="{0D108BD9-81ED-4DB2-BD59-A6C34878D82A}">
                    <a16:rowId xmlns:a16="http://schemas.microsoft.com/office/drawing/2014/main" val="3886941895"/>
                  </a:ext>
                </a:extLst>
              </a:tr>
              <a:tr h="930740">
                <a:tc>
                  <a:txBody>
                    <a:bodyPr/>
                    <a:lstStyle/>
                    <a:p>
                      <a:pPr algn="just">
                        <a:lnSpc>
                          <a:spcPct val="107000"/>
                        </a:lnSpc>
                        <a:spcAft>
                          <a:spcPts val="0"/>
                        </a:spcAft>
                      </a:pPr>
                      <a:r>
                        <a:rPr lang="en-IN" sz="1600" b="1" dirty="0">
                          <a:effectLst/>
                        </a:rPr>
                        <a:t>Unit 1</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nSpc>
                          <a:spcPct val="107000"/>
                        </a:lnSpc>
                        <a:spcAft>
                          <a:spcPts val="0"/>
                        </a:spcAft>
                      </a:pPr>
                      <a:r>
                        <a:rPr lang="en-IN" sz="1600" u="sng" dirty="0">
                          <a:effectLst/>
                          <a:hlinkClick r:id="rId2"/>
                        </a:rPr>
                        <a:t>Predictive Analytics Tutorial | Linear Regression in Python | Logistic Regression | Great Learning - YouTube</a:t>
                      </a:r>
                      <a:endParaRPr lang="en-IN" sz="1600" dirty="0">
                        <a:effectLst/>
                      </a:endParaRPr>
                    </a:p>
                    <a:p>
                      <a:pPr>
                        <a:lnSpc>
                          <a:spcPct val="107000"/>
                        </a:lnSpc>
                        <a:spcAft>
                          <a:spcPts val="0"/>
                        </a:spcAft>
                      </a:pPr>
                      <a:r>
                        <a:rPr lang="en-IN" sz="1600" u="sng" dirty="0">
                          <a:effectLst/>
                          <a:hlinkClick r:id="rId3"/>
                        </a:rPr>
                        <a:t>Multiple Regression Analysis: Hypothesis Tests - YouTube</a:t>
                      </a:r>
                      <a:endParaRPr lang="en-IN" sz="1600" dirty="0">
                        <a:effectLst/>
                      </a:endParaRPr>
                    </a:p>
                    <a:p>
                      <a:pPr>
                        <a:lnSpc>
                          <a:spcPct val="107000"/>
                        </a:lnSpc>
                        <a:spcAft>
                          <a:spcPts val="0"/>
                        </a:spcAft>
                      </a:pPr>
                      <a:r>
                        <a:rPr lang="en-IN" sz="1600" u="sng" dirty="0">
                          <a:effectLst/>
                          <a:hlinkClick r:id="rId4"/>
                        </a:rPr>
                        <a:t>Mod-06 Lec-28 Goodness of Fit - YouTube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5829967"/>
                  </a:ext>
                </a:extLst>
              </a:tr>
              <a:tr h="1166044">
                <a:tc>
                  <a:txBody>
                    <a:bodyPr/>
                    <a:lstStyle/>
                    <a:p>
                      <a:pPr algn="just">
                        <a:lnSpc>
                          <a:spcPct val="107000"/>
                        </a:lnSpc>
                        <a:spcAft>
                          <a:spcPts val="0"/>
                        </a:spcAft>
                      </a:pPr>
                      <a:r>
                        <a:rPr lang="en-IN" sz="1600" b="1">
                          <a:effectLst/>
                        </a:rPr>
                        <a:t>Unit 2</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dirty="0">
                          <a:effectLst/>
                          <a:hlinkClick r:id="rId5"/>
                        </a:rPr>
                        <a:t>Multiple Linear Regression Model - YouTube</a:t>
                      </a:r>
                      <a:endParaRPr lang="en-IN" sz="1600" dirty="0">
                        <a:effectLst/>
                      </a:endParaRPr>
                    </a:p>
                    <a:p>
                      <a:pPr algn="just">
                        <a:lnSpc>
                          <a:spcPct val="107000"/>
                        </a:lnSpc>
                        <a:spcAft>
                          <a:spcPts val="0"/>
                        </a:spcAft>
                      </a:pPr>
                      <a:r>
                        <a:rPr lang="en-IN" sz="1600" u="sng" dirty="0">
                          <a:effectLst/>
                          <a:hlinkClick r:id="rId6"/>
                        </a:rPr>
                        <a:t>Regularization In Machine Learning | Regularization Example | Machine Learning Tutorial |</a:t>
                      </a:r>
                      <a:r>
                        <a:rPr lang="en-IN" sz="1600" u="sng" dirty="0" err="1">
                          <a:effectLst/>
                          <a:hlinkClick r:id="rId6"/>
                        </a:rPr>
                        <a:t>Simplilearn</a:t>
                      </a:r>
                      <a:r>
                        <a:rPr lang="en-IN" sz="1600" u="sng" dirty="0">
                          <a:effectLst/>
                          <a:hlinkClick r:id="rId6"/>
                        </a:rPr>
                        <a:t> - YouTube</a:t>
                      </a:r>
                      <a:endParaRPr lang="en-IN" sz="1600" dirty="0">
                        <a:effectLst/>
                      </a:endParaRPr>
                    </a:p>
                    <a:p>
                      <a:pPr algn="just">
                        <a:lnSpc>
                          <a:spcPct val="107000"/>
                        </a:lnSpc>
                        <a:spcAft>
                          <a:spcPts val="0"/>
                        </a:spcAft>
                      </a:pPr>
                      <a:r>
                        <a:rPr lang="en-IN" sz="1600" u="sng" dirty="0">
                          <a:effectLst/>
                          <a:hlinkClick r:id="rId7"/>
                        </a:rPr>
                        <a:t>Implementing Ridge, Lasso and Elastic Net in Python from Scratch (Mathematics Explained!) - YouTube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6540311"/>
                  </a:ext>
                </a:extLst>
              </a:tr>
              <a:tr h="460130">
                <a:tc>
                  <a:txBody>
                    <a:bodyPr/>
                    <a:lstStyle/>
                    <a:p>
                      <a:pPr algn="just">
                        <a:lnSpc>
                          <a:spcPct val="107000"/>
                        </a:lnSpc>
                        <a:spcAft>
                          <a:spcPts val="0"/>
                        </a:spcAft>
                      </a:pPr>
                      <a:r>
                        <a:rPr lang="en-IN" sz="1600" b="1">
                          <a:effectLst/>
                        </a:rPr>
                        <a:t>Unit 3</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a:effectLst/>
                          <a:hlinkClick r:id="rId8"/>
                        </a:rPr>
                        <a:t>Non Linear Regression | Data Science | Econometrics - YouTube</a:t>
                      </a:r>
                      <a:endParaRPr lang="en-IN" sz="1600">
                        <a:effectLst/>
                      </a:endParaRPr>
                    </a:p>
                    <a:p>
                      <a:pPr algn="just">
                        <a:lnSpc>
                          <a:spcPct val="107000"/>
                        </a:lnSpc>
                        <a:spcAft>
                          <a:spcPts val="0"/>
                        </a:spcAft>
                      </a:pPr>
                      <a:r>
                        <a:rPr lang="en-IN" sz="1600" u="sng">
                          <a:effectLst/>
                          <a:hlinkClick r:id="rId9"/>
                        </a:rPr>
                        <a:t>Machine Learning Tutorial Python - 8: Logistic Regression (Binary Classification) - YouTube</a:t>
                      </a:r>
                      <a:endParaRPr lang="en-IN"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0809579"/>
                  </a:ext>
                </a:extLst>
              </a:tr>
              <a:tr h="1166044">
                <a:tc>
                  <a:txBody>
                    <a:bodyPr/>
                    <a:lstStyle/>
                    <a:p>
                      <a:pPr algn="just">
                        <a:lnSpc>
                          <a:spcPct val="107000"/>
                        </a:lnSpc>
                        <a:spcAft>
                          <a:spcPts val="0"/>
                        </a:spcAft>
                      </a:pPr>
                      <a:r>
                        <a:rPr lang="en-IN" sz="1600" b="1">
                          <a:effectLst/>
                        </a:rPr>
                        <a:t>Unit 4</a:t>
                      </a:r>
                      <a:endParaRPr lang="en-IN" sz="1600" b="1">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u="sng" dirty="0">
                          <a:effectLst/>
                          <a:hlinkClick r:id="rId10"/>
                        </a:rPr>
                        <a:t>Time Series Talk : ARIMA Model - YouTube</a:t>
                      </a:r>
                      <a:endParaRPr lang="en-IN" sz="1600" dirty="0">
                        <a:effectLst/>
                      </a:endParaRPr>
                    </a:p>
                    <a:p>
                      <a:pPr algn="just">
                        <a:lnSpc>
                          <a:spcPct val="107000"/>
                        </a:lnSpc>
                        <a:spcAft>
                          <a:spcPts val="0"/>
                        </a:spcAft>
                      </a:pPr>
                      <a:r>
                        <a:rPr lang="en-IN" sz="1600" u="sng" dirty="0">
                          <a:effectLst/>
                          <a:hlinkClick r:id="rId11"/>
                        </a:rPr>
                        <a:t>Holt winters Model, Easiest Times series Model. Additive multiplicative trend and seasonality - YouTube</a:t>
                      </a:r>
                      <a:endParaRPr lang="en-IN" sz="1600" dirty="0">
                        <a:effectLst/>
                      </a:endParaRPr>
                    </a:p>
                    <a:p>
                      <a:pPr algn="just">
                        <a:lnSpc>
                          <a:spcPct val="107000"/>
                        </a:lnSpc>
                        <a:spcAft>
                          <a:spcPts val="0"/>
                        </a:spcAft>
                      </a:pPr>
                      <a:r>
                        <a:rPr lang="en-IN" sz="1600" u="sng" dirty="0">
                          <a:effectLst/>
                          <a:hlinkClick r:id="rId12"/>
                        </a:rPr>
                        <a:t>Time Series Analysis in Python | Time Series Forecasting | Data Science with Python | </a:t>
                      </a:r>
                      <a:r>
                        <a:rPr lang="en-IN" sz="1600" u="sng" dirty="0" err="1">
                          <a:effectLst/>
                          <a:hlinkClick r:id="rId12"/>
                        </a:rPr>
                        <a:t>Edureka</a:t>
                      </a:r>
                      <a:r>
                        <a:rPr lang="en-IN" sz="1600" u="sng" dirty="0">
                          <a:effectLst/>
                          <a:hlinkClick r:id="rId12"/>
                        </a:rPr>
                        <a:t> - YouTube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453503"/>
                  </a:ext>
                </a:extLst>
              </a:tr>
              <a:tr h="1401349">
                <a:tc>
                  <a:txBody>
                    <a:bodyPr/>
                    <a:lstStyle/>
                    <a:p>
                      <a:pPr algn="just">
                        <a:lnSpc>
                          <a:spcPct val="107000"/>
                        </a:lnSpc>
                        <a:spcAft>
                          <a:spcPts val="0"/>
                        </a:spcAft>
                      </a:pPr>
                      <a:r>
                        <a:rPr lang="en-IN" sz="1600" b="1" dirty="0">
                          <a:effectLst/>
                        </a:rPr>
                        <a:t>Unit 5</a:t>
                      </a:r>
                      <a:endParaRPr lang="en-IN" sz="1600" b="1" dirty="0">
                        <a:effectLst/>
                        <a:latin typeface="+mn-lt"/>
                        <a:ea typeface="Calibri" panose="020F0502020204030204" pitchFamily="34" charset="0"/>
                        <a:cs typeface="Times New Roman" panose="02020603050405020304" pitchFamily="18" charset="0"/>
                      </a:endParaRPr>
                    </a:p>
                  </a:txBody>
                  <a:tcPr marL="68580" marR="68580" marT="0" marB="0">
                    <a:solidFill>
                      <a:srgbClr val="E6E6E6"/>
                    </a:solidFill>
                  </a:tcPr>
                </a:tc>
                <a:tc>
                  <a:txBody>
                    <a:bodyPr/>
                    <a:lstStyle/>
                    <a:p>
                      <a:pPr algn="just">
                        <a:lnSpc>
                          <a:spcPct val="107000"/>
                        </a:lnSpc>
                        <a:spcAft>
                          <a:spcPts val="0"/>
                        </a:spcAft>
                      </a:pPr>
                      <a:r>
                        <a:rPr lang="en-IN" sz="1600" dirty="0">
                          <a:effectLst/>
                        </a:rPr>
                        <a:t> </a:t>
                      </a:r>
                      <a:r>
                        <a:rPr lang="en-IN" sz="1600" u="sng" dirty="0">
                          <a:effectLst/>
                          <a:hlinkClick r:id="rId13"/>
                        </a:rPr>
                        <a:t>Data Science vs Machine Learning – What’s The Difference? | Data Science Course | </a:t>
                      </a:r>
                      <a:r>
                        <a:rPr lang="en-IN" sz="1600" u="sng" dirty="0" err="1">
                          <a:effectLst/>
                          <a:hlinkClick r:id="rId13"/>
                        </a:rPr>
                        <a:t>Edureka</a:t>
                      </a:r>
                      <a:r>
                        <a:rPr lang="en-IN" sz="1600" u="sng" dirty="0">
                          <a:effectLst/>
                          <a:hlinkClick r:id="rId13"/>
                        </a:rPr>
                        <a:t> - YouTube</a:t>
                      </a:r>
                      <a:endParaRPr lang="en-IN" sz="1600" dirty="0">
                        <a:effectLst/>
                      </a:endParaRPr>
                    </a:p>
                    <a:p>
                      <a:pPr algn="just">
                        <a:lnSpc>
                          <a:spcPct val="107000"/>
                        </a:lnSpc>
                        <a:spcAft>
                          <a:spcPts val="0"/>
                        </a:spcAft>
                      </a:pPr>
                      <a:r>
                        <a:rPr lang="en-IN" sz="1600" u="sng" dirty="0">
                          <a:effectLst/>
                          <a:hlinkClick r:id="rId14"/>
                        </a:rPr>
                        <a:t>Exploratory Data Analysis (EDA) Using Python | Python Data Analysis | Python Training | </a:t>
                      </a:r>
                      <a:r>
                        <a:rPr lang="en-IN" sz="1600" u="sng" dirty="0" err="1">
                          <a:effectLst/>
                          <a:hlinkClick r:id="rId14"/>
                        </a:rPr>
                        <a:t>Edureka</a:t>
                      </a:r>
                      <a:r>
                        <a:rPr lang="en-IN" sz="1600" u="sng" dirty="0">
                          <a:effectLst/>
                          <a:hlinkClick r:id="rId14"/>
                        </a:rPr>
                        <a:t> - YouTube</a:t>
                      </a:r>
                      <a:endParaRPr lang="en-IN" sz="1600" dirty="0">
                        <a:effectLst/>
                      </a:endParaRPr>
                    </a:p>
                    <a:p>
                      <a:pPr algn="just">
                        <a:lnSpc>
                          <a:spcPct val="107000"/>
                        </a:lnSpc>
                        <a:spcAft>
                          <a:spcPts val="0"/>
                        </a:spcAft>
                      </a:pPr>
                      <a:r>
                        <a:rPr lang="en-IN" sz="1600" u="sng" dirty="0">
                          <a:effectLst/>
                          <a:hlinkClick r:id="rId15"/>
                        </a:rPr>
                        <a:t>Feature Selection In Machine Learning | Feature Selection Techniques With Examples | </a:t>
                      </a:r>
                      <a:r>
                        <a:rPr lang="en-IN" sz="1600" u="sng" dirty="0" err="1">
                          <a:effectLst/>
                          <a:hlinkClick r:id="rId15"/>
                        </a:rPr>
                        <a:t>Simplilearn</a:t>
                      </a:r>
                      <a:r>
                        <a:rPr lang="en-IN" sz="1600" u="sng" dirty="0">
                          <a:effectLst/>
                          <a:hlinkClick r:id="rId15"/>
                        </a:rPr>
                        <a:t> - YouTube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804388"/>
                  </a:ext>
                </a:extLst>
              </a:tr>
            </a:tbl>
          </a:graphicData>
        </a:graphic>
      </p:graphicFrame>
      <p:pic>
        <p:nvPicPr>
          <p:cNvPr id="8" name="Picture 2">
            <a:extLst>
              <a:ext uri="{FF2B5EF4-FFF2-40B4-BE49-F238E27FC236}">
                <a16:creationId xmlns:a16="http://schemas.microsoft.com/office/drawing/2014/main" id="{460E8B49-A1F4-08DA-DB2D-7560A553E29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9" name="Title 1">
            <a:extLst>
              <a:ext uri="{FF2B5EF4-FFF2-40B4-BE49-F238E27FC236}">
                <a16:creationId xmlns:a16="http://schemas.microsoft.com/office/drawing/2014/main" id="{78D4E8ED-7F19-B15E-6861-5AFA20A1F50D}"/>
              </a:ext>
            </a:extLst>
          </p:cNvPr>
          <p:cNvSpPr txBox="1">
            <a:spLocks/>
          </p:cNvSpPr>
          <p:nvPr/>
        </p:nvSpPr>
        <p:spPr>
          <a:xfrm>
            <a:off x="1676400" y="0"/>
            <a:ext cx="7467600"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r>
              <a:rPr lang="en-IN" sz="3200" dirty="0"/>
              <a:t>External Links as per Syllabus</a:t>
            </a:r>
          </a:p>
        </p:txBody>
      </p:sp>
      <p:pic>
        <p:nvPicPr>
          <p:cNvPr id="3" name="Picture 2" descr="A screenshot of a computer&#10;&#10;Description automatically generated">
            <a:extLst>
              <a:ext uri="{FF2B5EF4-FFF2-40B4-BE49-F238E27FC236}">
                <a16:creationId xmlns:a16="http://schemas.microsoft.com/office/drawing/2014/main" id="{D0C6BEC0-2EAF-A119-58F1-45113BDD3E07}"/>
              </a:ext>
            </a:extLst>
          </p:cNvPr>
          <p:cNvPicPr>
            <a:picLocks noChangeAspect="1"/>
          </p:cNvPicPr>
          <p:nvPr/>
        </p:nvPicPr>
        <p:blipFill rotWithShape="1">
          <a:blip r:embed="rId17"/>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15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11D8E6E0-A7C6-4748-9A45-362BDAC4E02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263940C-BB2B-4723-8B5B-30FD668BC447}"/>
              </a:ext>
            </a:extLst>
          </p:cNvPr>
          <p:cNvSpPr txBox="1"/>
          <p:nvPr/>
        </p:nvSpPr>
        <p:spPr>
          <a:xfrm>
            <a:off x="128656" y="844593"/>
            <a:ext cx="8710544" cy="1200329"/>
          </a:xfrm>
          <a:prstGeom prst="rect">
            <a:avLst/>
          </a:prstGeom>
          <a:noFill/>
        </p:spPr>
        <p:txBody>
          <a:bodyPr wrap="square">
            <a:spAutoFit/>
          </a:bodyPr>
          <a:lstStyle/>
          <a:p>
            <a:r>
              <a:rPr lang="en-US" dirty="0"/>
              <a:t>Bivariate Analysis of one numerical and one categorical variable (Numerical-Categorical)</a:t>
            </a:r>
          </a:p>
          <a:p>
            <a:r>
              <a:rPr lang="en-US" dirty="0"/>
              <a:t>Ø Z-test and t-test</a:t>
            </a:r>
          </a:p>
          <a:p>
            <a:r>
              <a:rPr lang="en-US" dirty="0"/>
              <a:t> Z and T-tests are important to calculate if the difference between a sample and population is substantial.</a:t>
            </a:r>
            <a:endParaRPr lang="en-IN" dirty="0"/>
          </a:p>
        </p:txBody>
      </p:sp>
      <p:pic>
        <p:nvPicPr>
          <p:cNvPr id="3" name="Picture 2">
            <a:extLst>
              <a:ext uri="{FF2B5EF4-FFF2-40B4-BE49-F238E27FC236}">
                <a16:creationId xmlns:a16="http://schemas.microsoft.com/office/drawing/2014/main" id="{730DFD89-C022-4862-B3B2-C9AD483E6238}"/>
              </a:ext>
            </a:extLst>
          </p:cNvPr>
          <p:cNvPicPr>
            <a:picLocks noChangeAspect="1"/>
          </p:cNvPicPr>
          <p:nvPr/>
        </p:nvPicPr>
        <p:blipFill>
          <a:blip r:embed="rId3"/>
          <a:stretch>
            <a:fillRect/>
          </a:stretch>
        </p:blipFill>
        <p:spPr>
          <a:xfrm>
            <a:off x="838200" y="2193009"/>
            <a:ext cx="7467600" cy="2932234"/>
          </a:xfrm>
          <a:prstGeom prst="rect">
            <a:avLst/>
          </a:prstGeom>
        </p:spPr>
      </p:pic>
      <p:sp>
        <p:nvSpPr>
          <p:cNvPr id="11" name="TextBox 10">
            <a:extLst>
              <a:ext uri="{FF2B5EF4-FFF2-40B4-BE49-F238E27FC236}">
                <a16:creationId xmlns:a16="http://schemas.microsoft.com/office/drawing/2014/main" id="{078E24F7-B6B2-407A-925E-4E487A6401EA}"/>
              </a:ext>
            </a:extLst>
          </p:cNvPr>
          <p:cNvSpPr txBox="1"/>
          <p:nvPr/>
        </p:nvSpPr>
        <p:spPr>
          <a:xfrm>
            <a:off x="457200" y="5221069"/>
            <a:ext cx="8382000" cy="646331"/>
          </a:xfrm>
          <a:prstGeom prst="rect">
            <a:avLst/>
          </a:prstGeom>
          <a:noFill/>
        </p:spPr>
        <p:txBody>
          <a:bodyPr wrap="square">
            <a:spAutoFit/>
          </a:bodyPr>
          <a:lstStyle/>
          <a:p>
            <a:r>
              <a:rPr lang="en-US" dirty="0"/>
              <a:t>If the probability of Z is small, the difference between the two averages is more significant.</a:t>
            </a:r>
            <a:endParaRPr lang="en-IN" dirty="0"/>
          </a:p>
        </p:txBody>
      </p:sp>
      <p:pic>
        <p:nvPicPr>
          <p:cNvPr id="12" name="Picture 2">
            <a:extLst>
              <a:ext uri="{FF2B5EF4-FFF2-40B4-BE49-F238E27FC236}">
                <a16:creationId xmlns:a16="http://schemas.microsoft.com/office/drawing/2014/main" id="{94D93C71-3200-4151-8D7C-1098A36F87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060C543B-F3E8-B899-21E2-728F6DAF9A1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8090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9B0604E8-7E8E-4814-99C6-241D4B582D8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05738DC-669B-4826-9473-12E55A544BE3}"/>
              </a:ext>
            </a:extLst>
          </p:cNvPr>
          <p:cNvSpPr txBox="1"/>
          <p:nvPr/>
        </p:nvSpPr>
        <p:spPr>
          <a:xfrm>
            <a:off x="304800" y="838200"/>
            <a:ext cx="4604084" cy="369332"/>
          </a:xfrm>
          <a:prstGeom prst="rect">
            <a:avLst/>
          </a:prstGeom>
          <a:noFill/>
        </p:spPr>
        <p:txBody>
          <a:bodyPr wrap="square">
            <a:spAutoFit/>
          </a:bodyPr>
          <a:lstStyle/>
          <a:p>
            <a:r>
              <a:rPr lang="en-IN" dirty="0"/>
              <a:t>T-Test</a:t>
            </a:r>
          </a:p>
        </p:txBody>
      </p:sp>
      <p:pic>
        <p:nvPicPr>
          <p:cNvPr id="3" name="Picture 2">
            <a:extLst>
              <a:ext uri="{FF2B5EF4-FFF2-40B4-BE49-F238E27FC236}">
                <a16:creationId xmlns:a16="http://schemas.microsoft.com/office/drawing/2014/main" id="{3638950B-2F6B-4BAC-9BE6-028B86D345D1}"/>
              </a:ext>
            </a:extLst>
          </p:cNvPr>
          <p:cNvPicPr>
            <a:picLocks noChangeAspect="1"/>
          </p:cNvPicPr>
          <p:nvPr/>
        </p:nvPicPr>
        <p:blipFill>
          <a:blip r:embed="rId3"/>
          <a:stretch>
            <a:fillRect/>
          </a:stretch>
        </p:blipFill>
        <p:spPr>
          <a:xfrm>
            <a:off x="470234" y="1343540"/>
            <a:ext cx="8216566" cy="2466459"/>
          </a:xfrm>
          <a:prstGeom prst="rect">
            <a:avLst/>
          </a:prstGeom>
        </p:spPr>
      </p:pic>
      <p:sp>
        <p:nvSpPr>
          <p:cNvPr id="11" name="TextBox 10">
            <a:extLst>
              <a:ext uri="{FF2B5EF4-FFF2-40B4-BE49-F238E27FC236}">
                <a16:creationId xmlns:a16="http://schemas.microsoft.com/office/drawing/2014/main" id="{AFCC2700-FBAA-42EC-AB45-74763FCBEA75}"/>
              </a:ext>
            </a:extLst>
          </p:cNvPr>
          <p:cNvSpPr txBox="1"/>
          <p:nvPr/>
        </p:nvSpPr>
        <p:spPr>
          <a:xfrm>
            <a:off x="304800" y="3877270"/>
            <a:ext cx="8686800" cy="646331"/>
          </a:xfrm>
          <a:prstGeom prst="rect">
            <a:avLst/>
          </a:prstGeom>
          <a:noFill/>
        </p:spPr>
        <p:txBody>
          <a:bodyPr wrap="square">
            <a:spAutoFit/>
          </a:bodyPr>
          <a:lstStyle/>
          <a:p>
            <a:r>
              <a:rPr lang="en-US" dirty="0"/>
              <a:t>If the sample size is large enough, then we use a Z-test, and for a small sample size, we use a T-test.</a:t>
            </a:r>
            <a:endParaRPr lang="en-IN" dirty="0"/>
          </a:p>
        </p:txBody>
      </p:sp>
      <p:pic>
        <p:nvPicPr>
          <p:cNvPr id="12" name="Picture 2">
            <a:extLst>
              <a:ext uri="{FF2B5EF4-FFF2-40B4-BE49-F238E27FC236}">
                <a16:creationId xmlns:a16="http://schemas.microsoft.com/office/drawing/2014/main" id="{CDA1E652-9DF8-4674-9F0F-8A05F5EE6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692D8648-5014-70EB-EF27-9060D38B5F2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7395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F58CE9C-066E-4377-A661-52F159455EF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C7C2865-FF3B-47AD-B764-F24818C69409}"/>
              </a:ext>
            </a:extLst>
          </p:cNvPr>
          <p:cNvSpPr txBox="1"/>
          <p:nvPr/>
        </p:nvSpPr>
        <p:spPr>
          <a:xfrm>
            <a:off x="128656" y="990600"/>
            <a:ext cx="8710544" cy="1477328"/>
          </a:xfrm>
          <a:prstGeom prst="rect">
            <a:avLst/>
          </a:prstGeom>
          <a:noFill/>
        </p:spPr>
        <p:txBody>
          <a:bodyPr wrap="square">
            <a:spAutoFit/>
          </a:bodyPr>
          <a:lstStyle/>
          <a:p>
            <a:r>
              <a:rPr lang="en-US" dirty="0"/>
              <a:t>Ø ANALYSIS OF VARIANCE (ANOVA)</a:t>
            </a:r>
          </a:p>
          <a:p>
            <a:r>
              <a:rPr lang="en-US" dirty="0"/>
              <a:t>The ANOVA test is used to determine whether there is a significant difference among the averages of more than two groups that are statistically different from each other. This analysis is appropriate for comparing the averages of a numerical variable for more than two categories of a categorical variable.</a:t>
            </a:r>
            <a:endParaRPr lang="en-IN" dirty="0"/>
          </a:p>
        </p:txBody>
      </p:sp>
      <p:pic>
        <p:nvPicPr>
          <p:cNvPr id="3" name="Picture 2">
            <a:extLst>
              <a:ext uri="{FF2B5EF4-FFF2-40B4-BE49-F238E27FC236}">
                <a16:creationId xmlns:a16="http://schemas.microsoft.com/office/drawing/2014/main" id="{A91B4976-F26B-4181-B8E9-E460E2AD433F}"/>
              </a:ext>
            </a:extLst>
          </p:cNvPr>
          <p:cNvPicPr>
            <a:picLocks noChangeAspect="1"/>
          </p:cNvPicPr>
          <p:nvPr/>
        </p:nvPicPr>
        <p:blipFill>
          <a:blip r:embed="rId3"/>
          <a:stretch>
            <a:fillRect/>
          </a:stretch>
        </p:blipFill>
        <p:spPr>
          <a:xfrm>
            <a:off x="457200" y="2644712"/>
            <a:ext cx="8229600" cy="3451287"/>
          </a:xfrm>
          <a:prstGeom prst="rect">
            <a:avLst/>
          </a:prstGeom>
        </p:spPr>
      </p:pic>
      <p:pic>
        <p:nvPicPr>
          <p:cNvPr id="11" name="Picture 2">
            <a:extLst>
              <a:ext uri="{FF2B5EF4-FFF2-40B4-BE49-F238E27FC236}">
                <a16:creationId xmlns:a16="http://schemas.microsoft.com/office/drawing/2014/main" id="{3B8212A7-A3A4-47F1-8061-D5DB81614D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9FC899F5-0EE8-C041-D529-963D3A61D71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2098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C6E629B0-8E1C-40F6-BEDD-32104AB8E93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0F568CC-64E2-4F8D-8C48-3CAAABAF0E0D}"/>
              </a:ext>
            </a:extLst>
          </p:cNvPr>
          <p:cNvSpPr txBox="1"/>
          <p:nvPr/>
        </p:nvSpPr>
        <p:spPr>
          <a:xfrm>
            <a:off x="304800" y="844593"/>
            <a:ext cx="6601326" cy="461665"/>
          </a:xfrm>
          <a:prstGeom prst="rect">
            <a:avLst/>
          </a:prstGeom>
          <a:noFill/>
        </p:spPr>
        <p:txBody>
          <a:bodyPr wrap="square">
            <a:spAutoFit/>
          </a:bodyPr>
          <a:lstStyle/>
          <a:p>
            <a:r>
              <a:rPr lang="en-IN" sz="2400" b="1" dirty="0"/>
              <a:t>Multivariate Analysis</a:t>
            </a:r>
          </a:p>
        </p:txBody>
      </p:sp>
      <p:sp>
        <p:nvSpPr>
          <p:cNvPr id="11" name="TextBox 10">
            <a:extLst>
              <a:ext uri="{FF2B5EF4-FFF2-40B4-BE49-F238E27FC236}">
                <a16:creationId xmlns:a16="http://schemas.microsoft.com/office/drawing/2014/main" id="{F7933522-C290-4B11-9D41-3E2526A2358D}"/>
              </a:ext>
            </a:extLst>
          </p:cNvPr>
          <p:cNvSpPr txBox="1"/>
          <p:nvPr/>
        </p:nvSpPr>
        <p:spPr>
          <a:xfrm>
            <a:off x="128656" y="1183481"/>
            <a:ext cx="8886688" cy="3693319"/>
          </a:xfrm>
          <a:prstGeom prst="rect">
            <a:avLst/>
          </a:prstGeom>
          <a:noFill/>
        </p:spPr>
        <p:txBody>
          <a:bodyPr wrap="square">
            <a:spAutoFit/>
          </a:bodyPr>
          <a:lstStyle/>
          <a:p>
            <a:r>
              <a:rPr lang="en-US" dirty="0"/>
              <a:t>Multivariate analysis is required when more than two variables have to be analyzed simultaneously. It is a tremendously hard task for the human brain to visualize a relationship among 4 variables in a graph and thus multivariate analysis is used to study more complex sets of data. Types of Multivariate Analysis include Cluster Analysis, Factor Analysis, Multiple Regression Analysis, Principal Component Analysis, etc. More than 20 different ways to perform multivariate analysis exist and which one to choose depends upon the type of data and the end goal to achieve. The most common ways are:</a:t>
            </a:r>
          </a:p>
          <a:p>
            <a:endParaRPr lang="en-US" dirty="0"/>
          </a:p>
          <a:p>
            <a:r>
              <a:rPr lang="en-US" dirty="0"/>
              <a:t>Ø Cluster Analysis</a:t>
            </a:r>
          </a:p>
          <a:p>
            <a:r>
              <a:rPr lang="en-US" dirty="0"/>
              <a:t>Cluster Analysis classifies different objects into clusters in a way that the similarity between two objects from the same group is maximum and minimal otherwise. It is used when rows and columns of the data table represent the same units and the measure represents distance or similarity.</a:t>
            </a:r>
            <a:endParaRPr lang="en-IN" dirty="0"/>
          </a:p>
        </p:txBody>
      </p:sp>
      <p:pic>
        <p:nvPicPr>
          <p:cNvPr id="4" name="Picture 3">
            <a:extLst>
              <a:ext uri="{FF2B5EF4-FFF2-40B4-BE49-F238E27FC236}">
                <a16:creationId xmlns:a16="http://schemas.microsoft.com/office/drawing/2014/main" id="{85C616F8-88BA-4E81-8035-A90A755A5AB7}"/>
              </a:ext>
            </a:extLst>
          </p:cNvPr>
          <p:cNvPicPr>
            <a:picLocks noChangeAspect="1"/>
          </p:cNvPicPr>
          <p:nvPr/>
        </p:nvPicPr>
        <p:blipFill>
          <a:blip r:embed="rId3"/>
          <a:stretch>
            <a:fillRect/>
          </a:stretch>
        </p:blipFill>
        <p:spPr>
          <a:xfrm>
            <a:off x="3124200" y="4691063"/>
            <a:ext cx="2857500" cy="1966912"/>
          </a:xfrm>
          <a:prstGeom prst="rect">
            <a:avLst/>
          </a:prstGeom>
        </p:spPr>
      </p:pic>
      <p:pic>
        <p:nvPicPr>
          <p:cNvPr id="12" name="Picture 2">
            <a:extLst>
              <a:ext uri="{FF2B5EF4-FFF2-40B4-BE49-F238E27FC236}">
                <a16:creationId xmlns:a16="http://schemas.microsoft.com/office/drawing/2014/main" id="{A58C8A89-6024-4F87-AF56-016435872D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2F3A03E0-7373-F35A-F9C9-5DB724BD4634}"/>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9092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6EA3196-F7B2-4108-8B24-6BB1236A18D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D673CA9-E4D0-4598-AAA7-FE6656998B58}"/>
              </a:ext>
            </a:extLst>
          </p:cNvPr>
          <p:cNvSpPr txBox="1"/>
          <p:nvPr/>
        </p:nvSpPr>
        <p:spPr>
          <a:xfrm>
            <a:off x="128656" y="762000"/>
            <a:ext cx="8862944" cy="2585323"/>
          </a:xfrm>
          <a:prstGeom prst="rect">
            <a:avLst/>
          </a:prstGeom>
          <a:noFill/>
        </p:spPr>
        <p:txBody>
          <a:bodyPr wrap="square">
            <a:spAutoFit/>
          </a:bodyPr>
          <a:lstStyle/>
          <a:p>
            <a:r>
              <a:rPr lang="en-US" dirty="0"/>
              <a:t>Ø Principal Component Analysis (PCA)</a:t>
            </a:r>
          </a:p>
          <a:p>
            <a:r>
              <a:rPr lang="en-US" dirty="0"/>
              <a:t>Principal Components Analysis (or PCA) is used for reducing the dimensionality of a data table with a large number of interrelated measures. Here, the original variables are converted into a new set of variables, which are known as the “Principal Components” of Principal Component Analysis.</a:t>
            </a:r>
          </a:p>
          <a:p>
            <a:endParaRPr lang="en-US" dirty="0"/>
          </a:p>
          <a:p>
            <a:r>
              <a:rPr lang="en-US" dirty="0"/>
              <a:t>PCA is used for the dataset that shows multicollinearity. Although least squares estimates are biased, the distance between variances and their actual value can be really large. So, PCA adds some bias and reduces standard error for the regression model. </a:t>
            </a:r>
            <a:endParaRPr lang="en-IN" dirty="0"/>
          </a:p>
        </p:txBody>
      </p:sp>
      <p:pic>
        <p:nvPicPr>
          <p:cNvPr id="3" name="Picture 2">
            <a:extLst>
              <a:ext uri="{FF2B5EF4-FFF2-40B4-BE49-F238E27FC236}">
                <a16:creationId xmlns:a16="http://schemas.microsoft.com/office/drawing/2014/main" id="{92967772-C091-438D-8ADE-6D712655EC13}"/>
              </a:ext>
            </a:extLst>
          </p:cNvPr>
          <p:cNvPicPr>
            <a:picLocks noChangeAspect="1"/>
          </p:cNvPicPr>
          <p:nvPr/>
        </p:nvPicPr>
        <p:blipFill>
          <a:blip r:embed="rId3"/>
          <a:stretch>
            <a:fillRect/>
          </a:stretch>
        </p:blipFill>
        <p:spPr>
          <a:xfrm>
            <a:off x="1280472" y="3522710"/>
            <a:ext cx="6339528" cy="2503847"/>
          </a:xfrm>
          <a:prstGeom prst="rect">
            <a:avLst/>
          </a:prstGeom>
        </p:spPr>
      </p:pic>
      <p:pic>
        <p:nvPicPr>
          <p:cNvPr id="11" name="Picture 2">
            <a:extLst>
              <a:ext uri="{FF2B5EF4-FFF2-40B4-BE49-F238E27FC236}">
                <a16:creationId xmlns:a16="http://schemas.microsoft.com/office/drawing/2014/main" id="{C00239E2-D3A6-4326-BCBF-56FD35181B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C173AD0D-B4BF-D5E6-7905-F43A21630A5B}"/>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74577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30C55B9B-3FE9-40FB-85C3-FAAE0486BBE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85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10" name="Title 1">
            <a:extLst>
              <a:ext uri="{FF2B5EF4-FFF2-40B4-BE49-F238E27FC236}">
                <a16:creationId xmlns:a16="http://schemas.microsoft.com/office/drawing/2014/main" id="{9C3B0DFE-A1DD-4B92-A76C-3A93DE07442C}"/>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50000"/>
              </a:lnSpc>
            </a:pPr>
            <a:r>
              <a:rPr lang="en-US" sz="2400" b="1" kern="1200" dirty="0">
                <a:solidFill>
                  <a:schemeClr val="tx1"/>
                </a:solidFill>
                <a:effectLst/>
              </a:rPr>
              <a:t>Univariate and Multivariate Exploratory Data Analysis.</a:t>
            </a:r>
            <a:endParaRPr lang="en-IN"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0E379-8528-4100-AFB9-033558ACC40F}"/>
              </a:ext>
            </a:extLst>
          </p:cNvPr>
          <p:cNvSpPr txBox="1"/>
          <p:nvPr/>
        </p:nvSpPr>
        <p:spPr>
          <a:xfrm>
            <a:off x="128656" y="838200"/>
            <a:ext cx="8862944" cy="1200329"/>
          </a:xfrm>
          <a:prstGeom prst="rect">
            <a:avLst/>
          </a:prstGeom>
          <a:noFill/>
        </p:spPr>
        <p:txBody>
          <a:bodyPr wrap="square">
            <a:spAutoFit/>
          </a:bodyPr>
          <a:lstStyle/>
          <a:p>
            <a:r>
              <a:rPr lang="en-US" dirty="0"/>
              <a:t>Ø Correspondence Analysis</a:t>
            </a:r>
          </a:p>
          <a:p>
            <a:r>
              <a:rPr lang="en-US" dirty="0"/>
              <a:t>Correspondence Analysis using the data from a contingency table shows relative relationships between and among two different groups of variables. A contingency table is a 2D table with rows and columns as groups of variables.</a:t>
            </a:r>
            <a:endParaRPr lang="en-IN" dirty="0"/>
          </a:p>
        </p:txBody>
      </p:sp>
      <p:pic>
        <p:nvPicPr>
          <p:cNvPr id="3" name="Picture 2">
            <a:extLst>
              <a:ext uri="{FF2B5EF4-FFF2-40B4-BE49-F238E27FC236}">
                <a16:creationId xmlns:a16="http://schemas.microsoft.com/office/drawing/2014/main" id="{BA6C52AF-1701-4C84-A05B-0E56CF2BF9E9}"/>
              </a:ext>
            </a:extLst>
          </p:cNvPr>
          <p:cNvPicPr>
            <a:picLocks noChangeAspect="1"/>
          </p:cNvPicPr>
          <p:nvPr/>
        </p:nvPicPr>
        <p:blipFill>
          <a:blip r:embed="rId3"/>
          <a:stretch>
            <a:fillRect/>
          </a:stretch>
        </p:blipFill>
        <p:spPr>
          <a:xfrm>
            <a:off x="1464534" y="1944777"/>
            <a:ext cx="7315200" cy="4505325"/>
          </a:xfrm>
          <a:prstGeom prst="rect">
            <a:avLst/>
          </a:prstGeom>
        </p:spPr>
      </p:pic>
      <p:pic>
        <p:nvPicPr>
          <p:cNvPr id="11" name="Picture 2">
            <a:extLst>
              <a:ext uri="{FF2B5EF4-FFF2-40B4-BE49-F238E27FC236}">
                <a16:creationId xmlns:a16="http://schemas.microsoft.com/office/drawing/2014/main" id="{1F80AF6E-480B-4696-B43F-633853AC4D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30778"/>
            <a:ext cx="1378974" cy="783037"/>
          </a:xfrm>
          <a:prstGeom prst="rect">
            <a:avLst/>
          </a:prstGeom>
          <a:noFill/>
        </p:spPr>
      </p:pic>
      <p:pic>
        <p:nvPicPr>
          <p:cNvPr id="2" name="Picture 1" descr="A screenshot of a computer&#10;&#10;Description automatically generated">
            <a:extLst>
              <a:ext uri="{FF2B5EF4-FFF2-40B4-BE49-F238E27FC236}">
                <a16:creationId xmlns:a16="http://schemas.microsoft.com/office/drawing/2014/main" id="{3C913E60-9A90-295A-36D0-BB314959C54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0356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Feature encoding which is the process of turning categorical data in a dataset into numerical data. It is essential that we perform feature encoding because most machine learning models can only interpret numerical data and not data in text form.</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ABB4F0C6-4EF9-4859-9855-EADE8AE22FC0}"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Encoding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761E0C9-10AD-A611-5C1A-122C8E664B3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9769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1EF5D40-2479-478A-BEC7-26325136ED99}"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Feature Encoding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sp>
        <p:nvSpPr>
          <p:cNvPr id="8" name="Content Placeholder 7">
            <a:extLst>
              <a:ext uri="{FF2B5EF4-FFF2-40B4-BE49-F238E27FC236}">
                <a16:creationId xmlns:a16="http://schemas.microsoft.com/office/drawing/2014/main" id="{7FC91C76-1E49-D9C4-DDD7-15B1D00F288F}"/>
              </a:ext>
            </a:extLst>
          </p:cNvPr>
          <p:cNvSpPr>
            <a:spLocks noGrp="1"/>
          </p:cNvSpPr>
          <p:nvPr>
            <p:ph idx="1"/>
          </p:nvPr>
        </p:nvSpPr>
        <p:spPr>
          <a:xfrm>
            <a:off x="457200" y="812800"/>
            <a:ext cx="8468436" cy="5779069"/>
          </a:xfrm>
        </p:spPr>
        <p:txBody>
          <a:bodyPr>
            <a:normAutofit lnSpcReduction="10000"/>
          </a:bodyPr>
          <a:lstStyle/>
          <a:p>
            <a:pPr algn="just"/>
            <a:r>
              <a:rPr lang="en-US" sz="2000" b="1" dirty="0"/>
              <a:t>Feature encoding</a:t>
            </a:r>
          </a:p>
          <a:p>
            <a:pPr algn="just"/>
            <a:r>
              <a:rPr lang="en-US" sz="2000" dirty="0"/>
              <a:t>Machine learning models can only work with numerical values. For this reason, it is necessary to transform the categorical values of the relevant features into numerical ones. This process is called feature encoding.</a:t>
            </a:r>
          </a:p>
          <a:p>
            <a:pPr algn="just"/>
            <a:r>
              <a:rPr lang="en-US" sz="2000" dirty="0"/>
              <a:t>Data frame analytics automatically performs feature encoding. The input data is pre-processed with the following encoding techniques:</a:t>
            </a:r>
          </a:p>
          <a:p>
            <a:pPr algn="just"/>
            <a:r>
              <a:rPr lang="en-US" sz="2000" dirty="0"/>
              <a:t>•	one-hot encoding: Assigns vectors to each category. The vector represent whether the corresponding feature is present (1) or not (0).</a:t>
            </a:r>
          </a:p>
          <a:p>
            <a:pPr algn="just"/>
            <a:r>
              <a:rPr lang="en-US" sz="2000" dirty="0"/>
              <a:t>•	target-mean encoding: Replaces categorical values with the mean value of the target variable.</a:t>
            </a:r>
          </a:p>
          <a:p>
            <a:pPr algn="just"/>
            <a:r>
              <a:rPr lang="en-US" sz="2000" dirty="0"/>
              <a:t>•	frequency encoding: Takes into account how many times a given categorical value is present in relation with a feature.</a:t>
            </a:r>
          </a:p>
          <a:p>
            <a:pPr algn="just"/>
            <a:r>
              <a:rPr lang="en-US" sz="2000" dirty="0"/>
              <a:t>When the model makes predictions on new data, the data needs to be processed in the same way it was trained. Machine learning model inference in the Elastic Stack does this automatically, so the automatically applied encodings are used in each call for inference. Refer to inference for classification and regression.</a:t>
            </a:r>
          </a:p>
          <a:p>
            <a:pPr algn="just"/>
            <a:r>
              <a:rPr lang="en-US" sz="2000" dirty="0"/>
              <a:t>Feature importance is calculated for the original categorical fields, not the automatically encoded features.</a:t>
            </a:r>
          </a:p>
          <a:p>
            <a:pPr algn="just"/>
            <a:endParaRPr lang="en-IN" sz="2000" dirty="0"/>
          </a:p>
        </p:txBody>
      </p:sp>
      <p:pic>
        <p:nvPicPr>
          <p:cNvPr id="3" name="Picture 2" descr="A screenshot of a computer&#10;&#10;Description automatically generated">
            <a:extLst>
              <a:ext uri="{FF2B5EF4-FFF2-40B4-BE49-F238E27FC236}">
                <a16:creationId xmlns:a16="http://schemas.microsoft.com/office/drawing/2014/main" id="{D6E13F17-DA60-8321-F00B-51171E5A7EF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0796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learn about </a:t>
            </a:r>
            <a:r>
              <a:rPr lang="en-US" sz="2000" dirty="0"/>
              <a:t>Imputation is the act of replacing missing data with statistical estimates of the missing values. The goal of any imputation technique is to produce a **complete dataset** that can be used to train machine learning models.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basic statistical approaches.</a:t>
            </a:r>
            <a:endParaRPr lang="en-IN" sz="2000" dirty="0"/>
          </a:p>
          <a:p>
            <a:pPr marL="0" indent="0" algn="just">
              <a:lnSpc>
                <a:spcPct val="150000"/>
              </a:lnSpc>
              <a:buNone/>
            </a:pPr>
            <a:endParaRPr lang="en-IN" sz="1650" b="1" dirty="0"/>
          </a:p>
        </p:txBody>
      </p:sp>
      <p:sp>
        <p:nvSpPr>
          <p:cNvPr id="4" name="Date Placeholder 3"/>
          <p:cNvSpPr>
            <a:spLocks noGrp="1"/>
          </p:cNvSpPr>
          <p:nvPr>
            <p:ph type="dt" sz="half" idx="10"/>
          </p:nvPr>
        </p:nvSpPr>
        <p:spPr/>
        <p:txBody>
          <a:bodyPr/>
          <a:lstStyle/>
          <a:p>
            <a:pPr defTabSz="685800">
              <a:defRPr/>
            </a:pPr>
            <a:fld id="{7682ED09-DC80-4AA5-9BD7-4C6313DEC59C}"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Imputation Feature Scaling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de-DE"/>
              <a:t>SOVERS SINGH BISHT</a:t>
            </a:r>
            <a:endParaRPr lang="en-US" dirty="0"/>
          </a:p>
        </p:txBody>
      </p:sp>
      <p:pic>
        <p:nvPicPr>
          <p:cNvPr id="7" name="Picture 6">
            <a:extLst>
              <a:ext uri="{FF2B5EF4-FFF2-40B4-BE49-F238E27FC236}">
                <a16:creationId xmlns:a16="http://schemas.microsoft.com/office/drawing/2014/main" id="{1FF9359F-875D-6243-AF19-564519244F0E}"/>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415A5B8-1CF0-8D90-F513-F6D868BCE0A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0922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2CB55F9A-FA68-4E9E-BA8C-AEF0841A3736}"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p:txBody>
          <a:bodyPr/>
          <a:lstStyle/>
          <a:p>
            <a:r>
              <a:rPr lang="en-US"/>
              <a:t>SOVERS SINGH BISHT</a:t>
            </a:r>
            <a:endParaRPr lang="en-US" dirty="0"/>
          </a:p>
        </p:txBody>
      </p:sp>
      <p:sp>
        <p:nvSpPr>
          <p:cNvPr id="10" name="Content Placeholder 2">
            <a:extLst>
              <a:ext uri="{FF2B5EF4-FFF2-40B4-BE49-F238E27FC236}">
                <a16:creationId xmlns:a16="http://schemas.microsoft.com/office/drawing/2014/main" id="{98C68EE3-AF4D-4B7C-B0BF-4129AF893C3E}"/>
              </a:ext>
            </a:extLst>
          </p:cNvPr>
          <p:cNvSpPr>
            <a:spLocks noGrp="1"/>
          </p:cNvSpPr>
          <p:nvPr>
            <p:ph idx="1"/>
          </p:nvPr>
        </p:nvSpPr>
        <p:spPr>
          <a:xfrm>
            <a:off x="457200" y="1600200"/>
            <a:ext cx="8229600" cy="452596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This topic deals </a:t>
            </a:r>
            <a:r>
              <a:rPr lang="en-IN" sz="2000" dirty="0"/>
              <a:t>with the concept of </a:t>
            </a:r>
            <a:r>
              <a:rPr lang="en-US" sz="2000" dirty="0"/>
              <a:t>Data preprocessing which is the initial phase of Machine Learning where data is prepared for machine learning models. This part is crucial and needs to be performed properly and systematically. If not, we will end up building models that are not accurate for their purpose.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a:t>
            </a:r>
            <a:r>
              <a:rPr lang="en-US" sz="2000" dirty="0"/>
              <a:t>R Programming basics.</a:t>
            </a:r>
            <a:endParaRPr lang="en-IN" sz="2000" dirty="0"/>
          </a:p>
          <a:p>
            <a:pPr marL="0" indent="0" algn="just">
              <a:lnSpc>
                <a:spcPct val="150000"/>
              </a:lnSpc>
              <a:buNone/>
            </a:pPr>
            <a:endParaRPr lang="en-IN" sz="1650" b="1" dirty="0"/>
          </a:p>
        </p:txBody>
      </p:sp>
      <p:pic>
        <p:nvPicPr>
          <p:cNvPr id="7" name="Picture 6" descr="Logo, company name&#10;&#10;Description automatically generated">
            <a:extLst>
              <a:ext uri="{FF2B5EF4-FFF2-40B4-BE49-F238E27FC236}">
                <a16:creationId xmlns:a16="http://schemas.microsoft.com/office/drawing/2014/main" id="{943E42D8-B99B-4698-98B6-88F3459B5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366463" cy="8171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10EA4FA-31A1-6DA8-C368-4B4EB97C532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366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2587CDC7-4DA8-4C16-BB67-CFCE6B979C94}" type="datetime1">
              <a:rPr lang="en-US" sz="900" smtClean="0">
                <a:solidFill>
                  <a:prstClr val="black">
                    <a:tint val="75000"/>
                  </a:prstClr>
                </a:solidFill>
                <a:latin typeface="Calibri"/>
              </a:rPr>
              <a:t>7/11/2024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9</a:t>
            </a:fld>
            <a:endParaRPr lang="en-US" sz="900">
              <a:solidFill>
                <a:prstClr val="black">
                  <a:tint val="75000"/>
                </a:prstClr>
              </a:solidFill>
              <a:latin typeface="Calibri"/>
            </a:endParaRPr>
          </a:p>
        </p:txBody>
      </p:sp>
      <p:sp>
        <p:nvSpPr>
          <p:cNvPr id="7" name="Title 1"/>
          <p:cNvSpPr txBox="1">
            <a:spLocks/>
          </p:cNvSpPr>
          <p:nvPr/>
        </p:nvSpPr>
        <p:spPr>
          <a:xfrm>
            <a:off x="1649896" y="8591"/>
            <a:ext cx="7494104"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3000" b="1" dirty="0">
                <a:solidFill>
                  <a:prstClr val="black"/>
                </a:solidFill>
                <a:latin typeface="Calibri"/>
              </a:rPr>
              <a:t>Branch wise Applications</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p:txBody>
          <a:bodyPr/>
          <a:lstStyle/>
          <a:p>
            <a:r>
              <a:rPr lang="de-DE"/>
              <a:t>SOVERS SINGH BISHT</a:t>
            </a:r>
            <a:endParaRPr lang="en-US" dirty="0"/>
          </a:p>
        </p:txBody>
      </p:sp>
      <p:sp>
        <p:nvSpPr>
          <p:cNvPr id="8" name="Content Placeholder 7">
            <a:extLst>
              <a:ext uri="{FF2B5EF4-FFF2-40B4-BE49-F238E27FC236}">
                <a16:creationId xmlns:a16="http://schemas.microsoft.com/office/drawing/2014/main" id="{D455D4FD-79DE-564F-9587-50D0944AFBA6}"/>
              </a:ext>
            </a:extLst>
          </p:cNvPr>
          <p:cNvSpPr>
            <a:spLocks noGrp="1"/>
          </p:cNvSpPr>
          <p:nvPr>
            <p:ph idx="1"/>
          </p:nvPr>
        </p:nvSpPr>
        <p:spPr>
          <a:xfrm>
            <a:off x="240632" y="785351"/>
            <a:ext cx="8662736" cy="5936123"/>
          </a:xfrm>
        </p:spPr>
        <p:txBody>
          <a:bodyPr>
            <a:normAutofit fontScale="92500"/>
          </a:bodyPr>
          <a:lstStyle/>
          <a:p>
            <a:pPr algn="just"/>
            <a:r>
              <a:rPr lang="en-US" sz="2000" dirty="0">
                <a:solidFill>
                  <a:srgbClr val="181818"/>
                </a:solidFill>
              </a:rPr>
              <a:t>Predictive analytics is a branch of advanced analytics that makes predictions about future outcomes using historical data combined with statistical modeling, data mining techniques and machine learning. Companies employ predictive analytics to find patterns in this data to identify risks and opportunities.</a:t>
            </a:r>
          </a:p>
          <a:p>
            <a:pPr algn="just"/>
            <a:r>
              <a:rPr lang="en-US" sz="2000" dirty="0">
                <a:solidFill>
                  <a:srgbClr val="181818"/>
                </a:solidFill>
              </a:rPr>
              <a:t>Predictive analytics are used to determine customer responses or purchases, as well as promote cross-sell opportunities. Predictive models help businesses attract, retain and grow their most profitable customers. Improving operations. Many companies use predictive models to forecast inventory and manage resources.</a:t>
            </a:r>
          </a:p>
          <a:p>
            <a:pPr algn="just"/>
            <a:r>
              <a:rPr lang="en-US" sz="2000" dirty="0">
                <a:solidFill>
                  <a:srgbClr val="181818"/>
                </a:solidFill>
              </a:rPr>
              <a:t>Predictive analytics uses statistics and modeling techniques to determine future performance.</a:t>
            </a:r>
          </a:p>
          <a:p>
            <a:pPr algn="just"/>
            <a:r>
              <a:rPr lang="en-US" sz="2000" dirty="0">
                <a:solidFill>
                  <a:srgbClr val="181818"/>
                </a:solidFill>
              </a:rPr>
              <a:t>Industries and disciplines, such as insurance and marketing, use predictive techniques to make important decisions.</a:t>
            </a:r>
          </a:p>
          <a:p>
            <a:pPr algn="just"/>
            <a:r>
              <a:rPr lang="en-US" sz="2000" dirty="0">
                <a:solidFill>
                  <a:srgbClr val="181818"/>
                </a:solidFill>
              </a:rPr>
              <a:t>Predictive models help make weather forecasts, develop video games, translate voice-to-text messages, customer service decisions, and develop investment portfolios.</a:t>
            </a:r>
          </a:p>
          <a:p>
            <a:pPr algn="just"/>
            <a:r>
              <a:rPr lang="en-US" sz="2000" dirty="0">
                <a:solidFill>
                  <a:srgbClr val="181818"/>
                </a:solidFill>
              </a:rPr>
              <a:t>People often confuse predictive analytics with machine learning even though the two are different disciplines.</a:t>
            </a:r>
          </a:p>
          <a:p>
            <a:pPr algn="just"/>
            <a:r>
              <a:rPr lang="en-US" sz="2000" dirty="0">
                <a:solidFill>
                  <a:srgbClr val="181818"/>
                </a:solidFill>
              </a:rPr>
              <a:t>Types of predictive models include decision trees, regression, and neural networks.</a:t>
            </a:r>
          </a:p>
        </p:txBody>
      </p:sp>
      <p:pic>
        <p:nvPicPr>
          <p:cNvPr id="9" name="Picture 8">
            <a:extLst>
              <a:ext uri="{FF2B5EF4-FFF2-40B4-BE49-F238E27FC236}">
                <a16:creationId xmlns:a16="http://schemas.microsoft.com/office/drawing/2014/main" id="{1A8C513B-AE17-1B4D-948D-037A94802E81}"/>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C92E098-FF01-A245-261A-7C288455B844}"/>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08048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0F75758-4ED7-4FE1-A5F7-F0B2CBB00C3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90</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464534" y="0"/>
            <a:ext cx="768684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4E5C7FB1-5BD1-4432-8CED-A8B0CD411C82}"/>
              </a:ext>
            </a:extLst>
          </p:cNvPr>
          <p:cNvSpPr txBox="1"/>
          <p:nvPr/>
        </p:nvSpPr>
        <p:spPr>
          <a:xfrm>
            <a:off x="304800" y="685800"/>
            <a:ext cx="8558144" cy="6217087"/>
          </a:xfrm>
          <a:prstGeom prst="rect">
            <a:avLst/>
          </a:prstGeom>
          <a:noFill/>
        </p:spPr>
        <p:txBody>
          <a:bodyPr wrap="square">
            <a:spAutoFit/>
          </a:bodyPr>
          <a:lstStyle/>
          <a:p>
            <a:pPr algn="just"/>
            <a:r>
              <a:rPr lang="en-US" sz="2000" b="1" dirty="0"/>
              <a:t>Data Extraction in R</a:t>
            </a:r>
          </a:p>
          <a:p>
            <a:pPr algn="just"/>
            <a:r>
              <a:rPr lang="en-US" dirty="0"/>
              <a:t>In data extraction, the initial step is data pre-processing or data cleaning. In data cleaning, the task is to transform the dataset into a basic form that makes it easy to work with. One characteristic of a clean/tidy dataset is that it has one observation per row and one variable per column.</a:t>
            </a:r>
          </a:p>
          <a:p>
            <a:pPr algn="just"/>
            <a:endParaRPr lang="en-US" dirty="0"/>
          </a:p>
          <a:p>
            <a:pPr algn="just"/>
            <a:r>
              <a:rPr lang="en-US" dirty="0"/>
              <a:t>The next step in data extraction is data manipulation. In data manipulation, the task is to modify the data to make it easier to read and more organized. We manipulate the data for data analysis and data visualization. Data manipulation is also used with the term ‘data exploration’ which involves organizing data using the available sets of variables.</a:t>
            </a:r>
          </a:p>
          <a:p>
            <a:pPr algn="just"/>
            <a:endParaRPr lang="en-US" dirty="0"/>
          </a:p>
          <a:p>
            <a:pPr algn="just"/>
            <a:r>
              <a:rPr lang="en-US" dirty="0"/>
              <a:t>At times, the data collection process done by machines involves lots of errors and inaccuracies in reading. Data manipulation is also used to remove these inaccuracies and make data more accurate and precise.</a:t>
            </a:r>
            <a:endParaRPr lang="en-US" b="1" dirty="0"/>
          </a:p>
          <a:p>
            <a:pPr algn="just"/>
            <a:endParaRPr lang="en-US" b="1" dirty="0"/>
          </a:p>
          <a:p>
            <a:pPr algn="just"/>
            <a:r>
              <a:rPr lang="en-US" b="1" i="0" dirty="0">
                <a:solidFill>
                  <a:srgbClr val="3A3A3A"/>
                </a:solidFill>
                <a:effectLst/>
                <a:latin typeface="Open Sans" panose="020B0606030504020204" pitchFamily="34" charset="0"/>
              </a:rPr>
              <a:t>Exploring Raw Data</a:t>
            </a:r>
          </a:p>
          <a:p>
            <a:pPr algn="just"/>
            <a:r>
              <a:rPr lang="en-US" b="0" i="0" dirty="0">
                <a:solidFill>
                  <a:srgbClr val="3A3A3A"/>
                </a:solidFill>
                <a:effectLst/>
              </a:rPr>
              <a:t>Raw data is data collected from a source, which has not yet been processed for usage. Typically, the readily available data is not in a state in which it can be used efficiently for data extraction. Such data is difficult to manipulate and often needs to be processed in some way, before it can be used for data analysis and data extraction in general, and is referred to as raw data or </a:t>
            </a:r>
            <a:r>
              <a:rPr lang="en-US" b="0" i="1" dirty="0">
                <a:solidFill>
                  <a:srgbClr val="3A3A3A"/>
                </a:solidFill>
                <a:effectLst/>
              </a:rPr>
              <a:t>source data</a:t>
            </a:r>
            <a:r>
              <a:rPr lang="en-US" b="0" i="0" dirty="0">
                <a:solidFill>
                  <a:srgbClr val="3A3A3A"/>
                </a:solidFill>
                <a:effectLst/>
              </a:rPr>
              <a:t>.</a:t>
            </a:r>
          </a:p>
          <a:p>
            <a:pPr algn="just"/>
            <a:endParaRPr lang="en-IN" dirty="0"/>
          </a:p>
        </p:txBody>
      </p:sp>
      <p:pic>
        <p:nvPicPr>
          <p:cNvPr id="2" name="Picture 1" descr="A screenshot of a computer&#10;&#10;Description automatically generated">
            <a:extLst>
              <a:ext uri="{FF2B5EF4-FFF2-40B4-BE49-F238E27FC236}">
                <a16:creationId xmlns:a16="http://schemas.microsoft.com/office/drawing/2014/main" id="{CE0186A7-BB26-48DD-2B63-8C670E5A70F1}"/>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5834A92-CB1A-45A6-8C7E-D3AA1ED6C521}"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91</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C7C33712-1D51-4C9B-97B8-B0F1847EEC7A}"/>
              </a:ext>
            </a:extLst>
          </p:cNvPr>
          <p:cNvSpPr txBox="1"/>
          <p:nvPr/>
        </p:nvSpPr>
        <p:spPr>
          <a:xfrm>
            <a:off x="304800" y="825401"/>
            <a:ext cx="8610600" cy="923330"/>
          </a:xfrm>
          <a:prstGeom prst="rect">
            <a:avLst/>
          </a:prstGeom>
          <a:noFill/>
        </p:spPr>
        <p:txBody>
          <a:bodyPr wrap="square">
            <a:spAutoFit/>
          </a:bodyPr>
          <a:lstStyle/>
          <a:p>
            <a:r>
              <a:rPr lang="en-US" dirty="0"/>
              <a:t>To import the dataset:</a:t>
            </a:r>
          </a:p>
          <a:p>
            <a:endParaRPr lang="en-US" dirty="0"/>
          </a:p>
          <a:p>
            <a:r>
              <a:rPr lang="en-US" dirty="0"/>
              <a:t>census &lt;- read.csv("C:\\Users\\Team\\Desktop\\census-income.csv")</a:t>
            </a:r>
            <a:endParaRPr lang="en-IN" dirty="0"/>
          </a:p>
        </p:txBody>
      </p:sp>
      <p:sp>
        <p:nvSpPr>
          <p:cNvPr id="11" name="TextBox 10">
            <a:extLst>
              <a:ext uri="{FF2B5EF4-FFF2-40B4-BE49-F238E27FC236}">
                <a16:creationId xmlns:a16="http://schemas.microsoft.com/office/drawing/2014/main" id="{62F3B068-5E4E-4F6A-8AF9-53FB4EC4E8B2}"/>
              </a:ext>
            </a:extLst>
          </p:cNvPr>
          <p:cNvSpPr txBox="1"/>
          <p:nvPr/>
        </p:nvSpPr>
        <p:spPr>
          <a:xfrm>
            <a:off x="304800" y="1938278"/>
            <a:ext cx="8534400" cy="3788858"/>
          </a:xfrm>
          <a:prstGeom prst="rect">
            <a:avLst/>
          </a:prstGeom>
          <a:noFill/>
        </p:spPr>
        <p:txBody>
          <a:bodyPr wrap="square">
            <a:spAutoFit/>
          </a:bodyPr>
          <a:lstStyle/>
          <a:p>
            <a:r>
              <a:rPr lang="en-US" b="1" i="1" dirty="0"/>
              <a:t>To understand the structure of the dataset, we often use the following functions in R Programming:</a:t>
            </a:r>
          </a:p>
          <a:p>
            <a:endParaRPr lang="en-US" dirty="0"/>
          </a:p>
          <a:p>
            <a:pPr>
              <a:lnSpc>
                <a:spcPct val="150000"/>
              </a:lnSpc>
            </a:pPr>
            <a:r>
              <a:rPr lang="en-US" dirty="0"/>
              <a:t>a) class() – class of data object</a:t>
            </a:r>
          </a:p>
          <a:p>
            <a:pPr>
              <a:lnSpc>
                <a:spcPct val="150000"/>
              </a:lnSpc>
            </a:pPr>
            <a:r>
              <a:rPr lang="en-US" dirty="0"/>
              <a:t>b) str() – compact display of the internal structure of data</a:t>
            </a:r>
          </a:p>
          <a:p>
            <a:pPr>
              <a:lnSpc>
                <a:spcPct val="150000"/>
              </a:lnSpc>
            </a:pPr>
            <a:r>
              <a:rPr lang="en-US" dirty="0"/>
              <a:t>c) summary() – summary of data</a:t>
            </a:r>
          </a:p>
          <a:p>
            <a:pPr>
              <a:lnSpc>
                <a:spcPct val="150000"/>
              </a:lnSpc>
            </a:pPr>
            <a:r>
              <a:rPr lang="en-US" dirty="0"/>
              <a:t>d) names() – column names</a:t>
            </a:r>
          </a:p>
          <a:p>
            <a:pPr>
              <a:lnSpc>
                <a:spcPct val="150000"/>
              </a:lnSpc>
            </a:pPr>
            <a:r>
              <a:rPr lang="en-US" dirty="0"/>
              <a:t>e) dim() – dimensions of data</a:t>
            </a:r>
          </a:p>
          <a:p>
            <a:pPr>
              <a:lnSpc>
                <a:spcPct val="150000"/>
              </a:lnSpc>
            </a:pPr>
            <a:r>
              <a:rPr lang="en-US" dirty="0"/>
              <a:t>f) head() – view of the data from the top</a:t>
            </a:r>
          </a:p>
          <a:p>
            <a:pPr>
              <a:lnSpc>
                <a:spcPct val="150000"/>
              </a:lnSpc>
            </a:pPr>
            <a:r>
              <a:rPr lang="en-US" dirty="0"/>
              <a:t>g) tail() – view of the data from the bottom</a:t>
            </a:r>
            <a:endParaRPr lang="en-IN" dirty="0"/>
          </a:p>
        </p:txBody>
      </p:sp>
      <p:pic>
        <p:nvPicPr>
          <p:cNvPr id="2" name="Picture 1" descr="A screenshot of a computer&#10;&#10;Description automatically generated">
            <a:extLst>
              <a:ext uri="{FF2B5EF4-FFF2-40B4-BE49-F238E27FC236}">
                <a16:creationId xmlns:a16="http://schemas.microsoft.com/office/drawing/2014/main" id="{53FB8946-4C81-40F0-2449-3F5FA75D538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6155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D05125C0-D4AA-40EE-9EED-A09AD67AC0EB}"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92</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9060F77D-EB3C-4483-B3A8-AA6EC68B71E3}"/>
              </a:ext>
            </a:extLst>
          </p:cNvPr>
          <p:cNvPicPr>
            <a:picLocks noChangeAspect="1"/>
          </p:cNvPicPr>
          <p:nvPr/>
        </p:nvPicPr>
        <p:blipFill rotWithShape="1">
          <a:blip r:embed="rId3"/>
          <a:srcRect l="34167" t="15910" r="19167" b="7016"/>
          <a:stretch/>
        </p:blipFill>
        <p:spPr>
          <a:xfrm>
            <a:off x="0" y="864646"/>
            <a:ext cx="9144000" cy="5962576"/>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0F8C3A01-D020-34A7-121B-742CE5D2243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52835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CF6E3669-9619-4168-BB93-4CD2894D388A}"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93</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084B37B7-3E36-40DF-86B9-936F3CE35C37}"/>
              </a:ext>
            </a:extLst>
          </p:cNvPr>
          <p:cNvSpPr txBox="1"/>
          <p:nvPr/>
        </p:nvSpPr>
        <p:spPr>
          <a:xfrm>
            <a:off x="128656" y="941487"/>
            <a:ext cx="8886688" cy="5078313"/>
          </a:xfrm>
          <a:prstGeom prst="rect">
            <a:avLst/>
          </a:prstGeom>
          <a:noFill/>
        </p:spPr>
        <p:txBody>
          <a:bodyPr wrap="square">
            <a:spAutoFit/>
          </a:bodyPr>
          <a:lstStyle/>
          <a:p>
            <a:r>
              <a:rPr lang="en-US" sz="2000" b="1" dirty="0"/>
              <a:t>Removing Leading and Trailing Whitespaces</a:t>
            </a:r>
          </a:p>
          <a:p>
            <a:r>
              <a:rPr lang="en-US" dirty="0"/>
              <a:t>While dealing with character columns in a dataset, there can be situations where there are whitespaces at the beginning and/or end of the strings. These whitespaces can cause issues when attempting to perform data extraction and various operations such as sorting, sub-setting, etc.</a:t>
            </a:r>
          </a:p>
          <a:p>
            <a:endParaRPr lang="en-US" dirty="0"/>
          </a:p>
          <a:p>
            <a:r>
              <a:rPr lang="en-US" dirty="0"/>
              <a:t>In this blog, we will use various functions from the </a:t>
            </a:r>
            <a:r>
              <a:rPr lang="en-US" dirty="0" err="1"/>
              <a:t>stringr</a:t>
            </a:r>
            <a:r>
              <a:rPr lang="en-US" dirty="0"/>
              <a:t> and the </a:t>
            </a:r>
            <a:r>
              <a:rPr lang="en-US" dirty="0" err="1"/>
              <a:t>dplyr</a:t>
            </a:r>
            <a:r>
              <a:rPr lang="en-US" dirty="0"/>
              <a:t> packages to remove any whitespaces from the columns.</a:t>
            </a:r>
          </a:p>
          <a:p>
            <a:endParaRPr lang="en-US" dirty="0"/>
          </a:p>
          <a:p>
            <a:r>
              <a:rPr lang="en-US" dirty="0"/>
              <a:t>If the whitespaces exist in a factor column that contains characters, then we first need to convert the factor columns to character columns before we can remove those whitespaces. After the whitespaces are removed, we can convert those columns back to factors. Studying the Machine Learning Course will give you a better insight on the project.</a:t>
            </a:r>
          </a:p>
          <a:p>
            <a:endParaRPr lang="en-US" dirty="0"/>
          </a:p>
          <a:p>
            <a:r>
              <a:rPr lang="en-US" dirty="0"/>
              <a:t>For example:</a:t>
            </a:r>
          </a:p>
          <a:p>
            <a:endParaRPr lang="en-US" dirty="0"/>
          </a:p>
          <a:p>
            <a:r>
              <a:rPr lang="en-US" dirty="0"/>
              <a:t>In the ‘census’ dataset, the factor columns that contain whitespaces are first converted to character columns before removing the whitespaces.</a:t>
            </a:r>
            <a:endParaRPr lang="en-IN" dirty="0"/>
          </a:p>
        </p:txBody>
      </p:sp>
      <p:pic>
        <p:nvPicPr>
          <p:cNvPr id="2" name="Picture 1" descr="A screenshot of a computer&#10;&#10;Description automatically generated">
            <a:extLst>
              <a:ext uri="{FF2B5EF4-FFF2-40B4-BE49-F238E27FC236}">
                <a16:creationId xmlns:a16="http://schemas.microsoft.com/office/drawing/2014/main" id="{03253E47-C92D-0CA6-3E03-5E98C22EC2C6}"/>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60973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5B009D47-ACC0-4666-88B0-D251F1D3C3D4}"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94</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69D349ED-F39F-4345-900D-208975AE2650}"/>
              </a:ext>
            </a:extLst>
          </p:cNvPr>
          <p:cNvPicPr>
            <a:picLocks noChangeAspect="1"/>
          </p:cNvPicPr>
          <p:nvPr/>
        </p:nvPicPr>
        <p:blipFill rotWithShape="1">
          <a:blip r:embed="rId3"/>
          <a:srcRect l="33333" t="29018" r="18334" b="17623"/>
          <a:stretch/>
        </p:blipFill>
        <p:spPr>
          <a:xfrm>
            <a:off x="0" y="880688"/>
            <a:ext cx="9151374" cy="594653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D293935-1B6D-1AEF-1244-98236C117B58}"/>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9589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E73354B9-F5DA-4762-9744-513D10530608}"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95</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18FD059C-FD60-4635-8A07-E954CA810C5B}"/>
              </a:ext>
            </a:extLst>
          </p:cNvPr>
          <p:cNvPicPr>
            <a:picLocks noChangeAspect="1"/>
          </p:cNvPicPr>
          <p:nvPr/>
        </p:nvPicPr>
        <p:blipFill rotWithShape="1">
          <a:blip r:embed="rId3"/>
          <a:srcRect l="34167" t="17391" r="19167" b="44071"/>
          <a:stretch/>
        </p:blipFill>
        <p:spPr>
          <a:xfrm>
            <a:off x="128656" y="844593"/>
            <a:ext cx="8848872" cy="598262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4FD8FD-C39E-6F1D-4430-B23747DA7DCE}"/>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2043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8FC3EFF3-4CC8-4B3A-A6ED-E53FC551BFFF}"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96</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CDF75D21-B56F-48FB-95A2-594483778814}"/>
              </a:ext>
            </a:extLst>
          </p:cNvPr>
          <p:cNvSpPr txBox="1"/>
          <p:nvPr/>
        </p:nvSpPr>
        <p:spPr>
          <a:xfrm>
            <a:off x="128656" y="762000"/>
            <a:ext cx="8886688" cy="5355312"/>
          </a:xfrm>
          <a:prstGeom prst="rect">
            <a:avLst/>
          </a:prstGeom>
          <a:noFill/>
        </p:spPr>
        <p:txBody>
          <a:bodyPr wrap="square">
            <a:spAutoFit/>
          </a:bodyPr>
          <a:lstStyle/>
          <a:p>
            <a:r>
              <a:rPr lang="en-US" sz="2000" b="1" dirty="0"/>
              <a:t>Missing and Special Values</a:t>
            </a:r>
          </a:p>
          <a:p>
            <a:r>
              <a:rPr lang="en-US" dirty="0"/>
              <a:t>While performing data extraction, we might encounter some missing values or some special values in the dataset. When any information is not available, we call it a missing value.</a:t>
            </a:r>
          </a:p>
          <a:p>
            <a:endParaRPr lang="en-US" dirty="0"/>
          </a:p>
          <a:p>
            <a:r>
              <a:rPr lang="en-US" dirty="0"/>
              <a:t>Often times in data analysis, we want to get a sense of how many complete observations we have. This can be helpful in determining how we handle observations with missing data points.</a:t>
            </a:r>
          </a:p>
          <a:p>
            <a:endParaRPr lang="en-US" dirty="0"/>
          </a:p>
          <a:p>
            <a:r>
              <a:rPr lang="en-US" dirty="0"/>
              <a:t>In R, the missing values are represented as NA, but these missing values may appear in other forms as well.</a:t>
            </a:r>
          </a:p>
          <a:p>
            <a:endParaRPr lang="en-US" dirty="0"/>
          </a:p>
          <a:p>
            <a:r>
              <a:rPr lang="en-US" dirty="0"/>
              <a:t>There are also certain special values that we often encounter in our dataset.</a:t>
            </a:r>
          </a:p>
          <a:p>
            <a:endParaRPr lang="en-US" dirty="0"/>
          </a:p>
          <a:p>
            <a:r>
              <a:rPr lang="en-US" dirty="0"/>
              <a:t>For example:</a:t>
            </a:r>
          </a:p>
          <a:p>
            <a:endParaRPr lang="en-US" dirty="0"/>
          </a:p>
          <a:p>
            <a:r>
              <a:rPr lang="en-US" dirty="0"/>
              <a:t>Inf() – infinite values</a:t>
            </a:r>
          </a:p>
          <a:p>
            <a:r>
              <a:rPr lang="en-US" dirty="0"/>
              <a:t>1/0 – numerical values divided by zero</a:t>
            </a:r>
          </a:p>
          <a:p>
            <a:r>
              <a:rPr lang="en-US" dirty="0" err="1"/>
              <a:t>NaN</a:t>
            </a:r>
            <a:r>
              <a:rPr lang="en-US" dirty="0"/>
              <a:t> – not a number</a:t>
            </a:r>
          </a:p>
          <a:p>
            <a:r>
              <a:rPr lang="en-US" dirty="0"/>
              <a:t>0/0 – zero divided by zero</a:t>
            </a:r>
            <a:endParaRPr lang="en-IN" dirty="0"/>
          </a:p>
        </p:txBody>
      </p:sp>
      <p:pic>
        <p:nvPicPr>
          <p:cNvPr id="2" name="Picture 1" descr="A screenshot of a computer&#10;&#10;Description automatically generated">
            <a:extLst>
              <a:ext uri="{FF2B5EF4-FFF2-40B4-BE49-F238E27FC236}">
                <a16:creationId xmlns:a16="http://schemas.microsoft.com/office/drawing/2014/main" id="{0357FB52-67F8-703B-C14E-8E7ED800A72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1490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DD037C5-DCE4-4E8F-94CC-8CB10B748E83}"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97</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sp>
        <p:nvSpPr>
          <p:cNvPr id="10" name="TextBox 9">
            <a:extLst>
              <a:ext uri="{FF2B5EF4-FFF2-40B4-BE49-F238E27FC236}">
                <a16:creationId xmlns:a16="http://schemas.microsoft.com/office/drawing/2014/main" id="{80B6C6FA-6B77-4DB8-A53A-D67ED8DC6A53}"/>
              </a:ext>
            </a:extLst>
          </p:cNvPr>
          <p:cNvSpPr txBox="1"/>
          <p:nvPr/>
        </p:nvSpPr>
        <p:spPr>
          <a:xfrm>
            <a:off x="228600" y="838200"/>
            <a:ext cx="8458200" cy="2616101"/>
          </a:xfrm>
          <a:prstGeom prst="rect">
            <a:avLst/>
          </a:prstGeom>
          <a:noFill/>
        </p:spPr>
        <p:txBody>
          <a:bodyPr wrap="square">
            <a:spAutoFit/>
          </a:bodyPr>
          <a:lstStyle/>
          <a:p>
            <a:r>
              <a:rPr lang="en-US" sz="2000" b="1" dirty="0"/>
              <a:t>To find missing values in a data frame, we can use the following functions:</a:t>
            </a:r>
          </a:p>
          <a:p>
            <a:r>
              <a:rPr lang="en-US" dirty="0"/>
              <a:t>is.na() – indicates which elements are missing</a:t>
            </a:r>
          </a:p>
          <a:p>
            <a:r>
              <a:rPr lang="en-US" dirty="0"/>
              <a:t>any(is.na()) – indicates if there are any NAs</a:t>
            </a:r>
          </a:p>
          <a:p>
            <a:r>
              <a:rPr lang="en-US" dirty="0"/>
              <a:t>sum(is.na()) – counts the number of NAs</a:t>
            </a:r>
          </a:p>
          <a:p>
            <a:r>
              <a:rPr lang="en-US" dirty="0"/>
              <a:t>summary() – finds NAs</a:t>
            </a:r>
          </a:p>
          <a:p>
            <a:r>
              <a:rPr lang="en-US" dirty="0"/>
              <a:t>To deal with NAs, we can use the following functions:</a:t>
            </a:r>
          </a:p>
          <a:p>
            <a:endParaRPr lang="en-US" dirty="0"/>
          </a:p>
          <a:p>
            <a:r>
              <a:rPr lang="en-US" dirty="0" err="1"/>
              <a:t>complete.cases</a:t>
            </a:r>
            <a:r>
              <a:rPr lang="en-US" dirty="0"/>
              <a:t>() – to find rows with no missing values</a:t>
            </a:r>
          </a:p>
          <a:p>
            <a:r>
              <a:rPr lang="en-US" dirty="0" err="1"/>
              <a:t>na.omit</a:t>
            </a:r>
            <a:r>
              <a:rPr lang="en-US" dirty="0"/>
              <a:t>() – to remove rows with NAs</a:t>
            </a:r>
            <a:endParaRPr lang="en-IN" dirty="0"/>
          </a:p>
        </p:txBody>
      </p:sp>
      <p:pic>
        <p:nvPicPr>
          <p:cNvPr id="2" name="Picture 1" descr="A screenshot of a computer&#10;&#10;Description automatically generated">
            <a:extLst>
              <a:ext uri="{FF2B5EF4-FFF2-40B4-BE49-F238E27FC236}">
                <a16:creationId xmlns:a16="http://schemas.microsoft.com/office/drawing/2014/main" id="{312298B1-BC0C-8A49-902F-A23FE0E8ACD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7999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47842C7F-1C20-4E6C-83B7-D2956DC1E5B1}"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98</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D12BF8E6-2A6A-4C6D-A8DF-72EDE7433CFE}"/>
              </a:ext>
            </a:extLst>
          </p:cNvPr>
          <p:cNvPicPr>
            <a:picLocks noChangeAspect="1"/>
          </p:cNvPicPr>
          <p:nvPr/>
        </p:nvPicPr>
        <p:blipFill rotWithShape="1">
          <a:blip r:embed="rId3"/>
          <a:srcRect l="35833" t="12946" r="20833" b="5534"/>
          <a:stretch/>
        </p:blipFill>
        <p:spPr>
          <a:xfrm>
            <a:off x="128656" y="669757"/>
            <a:ext cx="8886688" cy="6157465"/>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3FEE5288-3963-B73D-F09F-6C1C7F0A8379}"/>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3378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AA1E93-9054-4FD6-BD7B-98EC8F85F1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8656" y="30778"/>
            <a:ext cx="1335878" cy="783037"/>
          </a:xfrm>
          <a:prstGeom prst="rect">
            <a:avLst/>
          </a:prstGeom>
          <a:noFill/>
        </p:spPr>
      </p:pic>
      <p:sp>
        <p:nvSpPr>
          <p:cNvPr id="6" name="Date Placeholder 5">
            <a:extLst>
              <a:ext uri="{FF2B5EF4-FFF2-40B4-BE49-F238E27FC236}">
                <a16:creationId xmlns:a16="http://schemas.microsoft.com/office/drawing/2014/main" id="{EFE42655-281F-458D-B4E8-53838984DCB5}"/>
              </a:ext>
            </a:extLst>
          </p:cNvPr>
          <p:cNvSpPr>
            <a:spLocks noGrp="1"/>
          </p:cNvSpPr>
          <p:nvPr>
            <p:ph type="dt" sz="half" idx="10"/>
          </p:nvPr>
        </p:nvSpPr>
        <p:spPr/>
        <p:txBody>
          <a:bodyPr/>
          <a:lstStyle/>
          <a:p>
            <a:fld id="{A9D9539A-258C-456D-B05C-5CEDDB1079B9}" type="datetime1">
              <a:rPr lang="en-US" smtClean="0"/>
              <a:t>7/11/2024</a:t>
            </a:fld>
            <a:endParaRPr lang="en-US" dirty="0"/>
          </a:p>
        </p:txBody>
      </p:sp>
      <p:sp>
        <p:nvSpPr>
          <p:cNvPr id="7" name="Slide Number Placeholder 6">
            <a:extLst>
              <a:ext uri="{FF2B5EF4-FFF2-40B4-BE49-F238E27FC236}">
                <a16:creationId xmlns:a16="http://schemas.microsoft.com/office/drawing/2014/main" id="{B30913AB-CAB9-4590-A8AB-F6FB6EF3F167}"/>
              </a:ext>
            </a:extLst>
          </p:cNvPr>
          <p:cNvSpPr>
            <a:spLocks noGrp="1"/>
          </p:cNvSpPr>
          <p:nvPr>
            <p:ph type="sldNum" sz="quarter" idx="12"/>
          </p:nvPr>
        </p:nvSpPr>
        <p:spPr/>
        <p:txBody>
          <a:bodyPr/>
          <a:lstStyle/>
          <a:p>
            <a:fld id="{B6F15528-21DE-4FAA-801E-634DDDAF4B2B}" type="slidenum">
              <a:rPr lang="en-US" smtClean="0"/>
              <a:pPr/>
              <a:t>99</a:t>
            </a:fld>
            <a:endParaRPr lang="en-US" dirty="0"/>
          </a:p>
        </p:txBody>
      </p:sp>
      <p:sp>
        <p:nvSpPr>
          <p:cNvPr id="8" name="Footer Placeholder 7">
            <a:extLst>
              <a:ext uri="{FF2B5EF4-FFF2-40B4-BE49-F238E27FC236}">
                <a16:creationId xmlns:a16="http://schemas.microsoft.com/office/drawing/2014/main" id="{13A668F8-AFA3-4EA0-B2F9-01F2843EB184}"/>
              </a:ext>
            </a:extLst>
          </p:cNvPr>
          <p:cNvSpPr>
            <a:spLocks noGrp="1"/>
          </p:cNvSpPr>
          <p:nvPr>
            <p:ph type="ftr" sz="quarter" idx="11"/>
          </p:nvPr>
        </p:nvSpPr>
        <p:spPr/>
        <p:txBody>
          <a:bodyPr/>
          <a:lstStyle/>
          <a:p>
            <a:r>
              <a:rPr lang="en-US"/>
              <a:t>SOVERS SINGH BISHT</a:t>
            </a:r>
            <a:endParaRPr lang="en-US" dirty="0"/>
          </a:p>
        </p:txBody>
      </p:sp>
      <p:sp>
        <p:nvSpPr>
          <p:cNvPr id="9" name="Title 1">
            <a:extLst>
              <a:ext uri="{FF2B5EF4-FFF2-40B4-BE49-F238E27FC236}">
                <a16:creationId xmlns:a16="http://schemas.microsoft.com/office/drawing/2014/main" id="{F8874163-8656-43EA-B3A2-580BD7131EBF}"/>
              </a:ext>
            </a:extLst>
          </p:cNvPr>
          <p:cNvSpPr txBox="1">
            <a:spLocks/>
          </p:cNvSpPr>
          <p:nvPr/>
        </p:nvSpPr>
        <p:spPr>
          <a:xfrm>
            <a:off x="1378974"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kern="1200" dirty="0">
                <a:solidFill>
                  <a:schemeClr val="tx1"/>
                </a:solidFill>
                <a:effectLst/>
              </a:rPr>
              <a:t>Data Preprocessing– Attribute and its types Understanding and extracting useful variables. </a:t>
            </a:r>
          </a:p>
        </p:txBody>
      </p:sp>
      <p:pic>
        <p:nvPicPr>
          <p:cNvPr id="3" name="Picture 2">
            <a:extLst>
              <a:ext uri="{FF2B5EF4-FFF2-40B4-BE49-F238E27FC236}">
                <a16:creationId xmlns:a16="http://schemas.microsoft.com/office/drawing/2014/main" id="{133C99B2-8630-4E75-83B8-F411A92AF8B1}"/>
              </a:ext>
            </a:extLst>
          </p:cNvPr>
          <p:cNvPicPr>
            <a:picLocks noChangeAspect="1"/>
          </p:cNvPicPr>
          <p:nvPr/>
        </p:nvPicPr>
        <p:blipFill rotWithShape="1">
          <a:blip r:embed="rId3"/>
          <a:srcRect l="35833" t="26285" r="19167" b="33695"/>
          <a:stretch/>
        </p:blipFill>
        <p:spPr>
          <a:xfrm>
            <a:off x="304800" y="932991"/>
            <a:ext cx="8686800" cy="516300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B75CC3A-CF7F-9279-09C5-E53C632C41B7}"/>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4936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76E5E920F69C45992D8CFE33E0BECB" ma:contentTypeVersion="4" ma:contentTypeDescription="Create a new document." ma:contentTypeScope="" ma:versionID="b82a458d8aa9e0dcf01c853ce98a03ed">
  <xsd:schema xmlns:xsd="http://www.w3.org/2001/XMLSchema" xmlns:xs="http://www.w3.org/2001/XMLSchema" xmlns:p="http://schemas.microsoft.com/office/2006/metadata/properties" xmlns:ns2="6f690da8-1e62-421f-8c1f-3e6b656289f5" targetNamespace="http://schemas.microsoft.com/office/2006/metadata/properties" ma:root="true" ma:fieldsID="8a61a89f15b87073d1c2a405778666d5" ns2:_="">
    <xsd:import namespace="6f690da8-1e62-421f-8c1f-3e6b656289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690da8-1e62-421f-8c1f-3e6b65628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76E86D-DBC8-4E07-9858-208BF6785953}"/>
</file>

<file path=customXml/itemProps2.xml><?xml version="1.0" encoding="utf-8"?>
<ds:datastoreItem xmlns:ds="http://schemas.openxmlformats.org/officeDocument/2006/customXml" ds:itemID="{A7246D0E-F323-43D9-A1C2-D39DE8F889D6}"/>
</file>

<file path=customXml/itemProps3.xml><?xml version="1.0" encoding="utf-8"?>
<ds:datastoreItem xmlns:ds="http://schemas.openxmlformats.org/officeDocument/2006/customXml" ds:itemID="{2989FADF-A952-4354-BC26-AFC8A151348A}"/>
</file>

<file path=docProps/app.xml><?xml version="1.0" encoding="utf-8"?>
<Properties xmlns="http://schemas.openxmlformats.org/officeDocument/2006/extended-properties" xmlns:vt="http://schemas.openxmlformats.org/officeDocument/2006/docPropsVTypes">
  <TotalTime>1729</TotalTime>
  <Words>15113</Words>
  <Application>Microsoft Office PowerPoint</Application>
  <PresentationFormat>On-screen Show (4:3)</PresentationFormat>
  <Paragraphs>1863</Paragraphs>
  <Slides>173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173</vt:i4>
      </vt:variant>
    </vt:vector>
  </HeadingPairs>
  <TitlesOfParts>
    <vt:vector size="182" baseType="lpstr">
      <vt:lpstr>Arial</vt:lpstr>
      <vt:lpstr>Calibri</vt:lpstr>
      <vt:lpstr>charter</vt:lpstr>
      <vt:lpstr>Montserrat Light</vt:lpstr>
      <vt:lpstr>Open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MCQ unit wise/weekly</vt:lpstr>
      <vt:lpstr>Glossary Questions</vt:lpstr>
      <vt:lpstr>Semester Paper</vt:lpstr>
      <vt:lpstr>Semester Paper</vt:lpstr>
      <vt:lpstr>Semester Paper</vt:lpstr>
      <vt:lpstr>Semester Paper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SOVERS SINGH</cp:lastModifiedBy>
  <cp:revision>55</cp:revision>
  <cp:lastPrinted>2022-06-15T05:18:03Z</cp:lastPrinted>
  <dcterms:modified xsi:type="dcterms:W3CDTF">2024-07-11T12:38:38Z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0x0101007A76E5E920F69C45992D8CFE33E0BECB</vt:lpwstr>
  </property>
</Properties>
</file>